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53" r:id="rId2"/>
    <p:sldMasterId id="2147483657" r:id="rId3"/>
  </p:sldMasterIdLst>
  <p:notesMasterIdLst>
    <p:notesMasterId r:id="rId46"/>
  </p:notesMasterIdLst>
  <p:sldIdLst>
    <p:sldId id="324" r:id="rId4"/>
    <p:sldId id="327" r:id="rId5"/>
    <p:sldId id="326" r:id="rId6"/>
    <p:sldId id="382" r:id="rId7"/>
    <p:sldId id="383" r:id="rId8"/>
    <p:sldId id="325" r:id="rId9"/>
    <p:sldId id="384" r:id="rId10"/>
    <p:sldId id="385" r:id="rId11"/>
    <p:sldId id="359" r:id="rId12"/>
    <p:sldId id="361" r:id="rId13"/>
    <p:sldId id="386" r:id="rId14"/>
    <p:sldId id="387" r:id="rId15"/>
    <p:sldId id="388" r:id="rId16"/>
    <p:sldId id="389" r:id="rId17"/>
    <p:sldId id="390" r:id="rId18"/>
    <p:sldId id="391" r:id="rId19"/>
    <p:sldId id="392" r:id="rId20"/>
    <p:sldId id="393" r:id="rId21"/>
    <p:sldId id="349" r:id="rId22"/>
    <p:sldId id="368" r:id="rId23"/>
    <p:sldId id="369" r:id="rId24"/>
    <p:sldId id="370" r:id="rId25"/>
    <p:sldId id="394" r:id="rId26"/>
    <p:sldId id="395" r:id="rId27"/>
    <p:sldId id="396" r:id="rId28"/>
    <p:sldId id="397" r:id="rId29"/>
    <p:sldId id="398" r:id="rId30"/>
    <p:sldId id="399" r:id="rId31"/>
    <p:sldId id="400" r:id="rId32"/>
    <p:sldId id="401" r:id="rId33"/>
    <p:sldId id="402" r:id="rId34"/>
    <p:sldId id="403" r:id="rId35"/>
    <p:sldId id="355" r:id="rId36"/>
    <p:sldId id="404" r:id="rId37"/>
    <p:sldId id="405" r:id="rId38"/>
    <p:sldId id="406" r:id="rId39"/>
    <p:sldId id="407" r:id="rId40"/>
    <p:sldId id="408" r:id="rId41"/>
    <p:sldId id="381" r:id="rId42"/>
    <p:sldId id="344" r:id="rId43"/>
    <p:sldId id="379" r:id="rId44"/>
    <p:sldId id="333" r:id="rId45"/>
  </p:sldIdLst>
  <p:sldSz cx="24384000" cy="13716000"/>
  <p:notesSz cx="6858000" cy="9144000"/>
  <p:defaultText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320">
          <p15:clr>
            <a:srgbClr val="A4A3A4"/>
          </p15:clr>
        </p15:guide>
        <p15:guide id="2" pos="7640">
          <p15:clr>
            <a:srgbClr val="A4A3A4"/>
          </p15:clr>
        </p15:guide>
      </p15:sldGuideLst>
    </p:ext>
    <p:ext uri="{2D200454-40CA-4A62-9FC3-DE9A4176ACB9}">
      <p15:notesGuideLst xmlns:p15="http://schemas.microsoft.com/office/powerpoint/2012/main">
        <p15:guide id="1" orient="horz" pos="2880">
          <p15:clr>
            <a:srgbClr val="A4A3A4"/>
          </p15:clr>
        </p15:guide>
        <p15:guide id="2" pos="2149">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KBH" initials="K" lastIdx="15" clrIdx="0"/>
  <p:cmAuthor id="1" name="Tom Shannon" initials="TS" lastIdx="11"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F3F3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7CE84F3-28C3-443E-9E96-99CF82512B78}" styleName="深色样式 1 - 强调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167" autoAdjust="0"/>
    <p:restoredTop sz="68592" autoAdjust="0"/>
  </p:normalViewPr>
  <p:slideViewPr>
    <p:cSldViewPr snapToGrid="0">
      <p:cViewPr varScale="1">
        <p:scale>
          <a:sx n="46" d="100"/>
          <a:sy n="46" d="100"/>
        </p:scale>
        <p:origin x="330" y="54"/>
      </p:cViewPr>
      <p:guideLst>
        <p:guide orient="horz" pos="4320"/>
        <p:guide pos="7640"/>
      </p:guideLst>
    </p:cSldViewPr>
  </p:slideViewPr>
  <p:notesTextViewPr>
    <p:cViewPr>
      <p:scale>
        <a:sx n="1" d="1"/>
        <a:sy n="1" d="1"/>
      </p:scale>
      <p:origin x="0" y="0"/>
    </p:cViewPr>
  </p:notesTextViewPr>
  <p:notesViewPr>
    <p:cSldViewPr snapToGrid="0">
      <p:cViewPr varScale="1">
        <p:scale>
          <a:sx n="67" d="100"/>
          <a:sy n="67" d="100"/>
        </p:scale>
        <p:origin x="-3120" y="-86"/>
      </p:cViewPr>
      <p:guideLst>
        <p:guide orient="horz" pos="2880"/>
        <p:guide pos="2149"/>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commentAuthors" Target="commentAuthors.xml"/><Relationship Id="rId50" Type="http://schemas.openxmlformats.org/officeDocument/2006/relationships/theme" Target="theme/theme1.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viewProps" Target="viewProp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presProps" Target="presProps.xml"/><Relationship Id="rId8" Type="http://schemas.openxmlformats.org/officeDocument/2006/relationships/slide" Target="slides/slide5.xml"/><Relationship Id="rId51"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notesMaster" Target="notesMasters/notesMaster1.xml"/><Relationship Id="rId20" Type="http://schemas.openxmlformats.org/officeDocument/2006/relationships/slide" Target="slides/slide17.xml"/><Relationship Id="rId41" Type="http://schemas.openxmlformats.org/officeDocument/2006/relationships/slide" Target="slides/slide38.xml"/><Relationship Id="rId1" Type="http://schemas.openxmlformats.org/officeDocument/2006/relationships/slideMaster" Target="slideMasters/slideMaster1.xml"/><Relationship Id="rId6"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C0E42BC-8A47-448F-A68A-F4ACF20E9984}" type="datetimeFigureOut">
              <a:rPr lang="en-US" smtClean="0"/>
              <a:t>1/5/2022</a:t>
            </a:fld>
            <a:endParaRPr lang="zh-C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9F17BB9-9CDD-491A-BF82-5D6AFE00870E}" type="slidenum">
              <a:rPr lang="en-US" smtClean="0"/>
              <a:t>‹#›</a:t>
            </a:fld>
            <a:endParaRPr lang="zh-CN"/>
          </a:p>
        </p:txBody>
      </p:sp>
    </p:spTree>
    <p:extLst>
      <p:ext uri="{BB962C8B-B14F-4D97-AF65-F5344CB8AC3E}">
        <p14:creationId xmlns:p14="http://schemas.microsoft.com/office/powerpoint/2010/main" val="1921931656"/>
      </p:ext>
    </p:extLst>
  </p:cSld>
  <p:clrMap bg1="lt1" tx1="dk1" bg2="lt2" tx2="dk2" accent1="accent1" accent2="accent2" accent3="accent3" accent4="accent4" accent5="accent5" accent6="accent6" hlink="hlink" folHlink="folHlink"/>
  <p:notesStyle>
    <a:lvl1pPr marL="0" algn="l" defTabSz="1828800" rtl="0" eaLnBrk="1" latinLnBrk="0" hangingPunct="1">
      <a:defRPr sz="2400" kern="1200">
        <a:solidFill>
          <a:schemeClr val="tx1"/>
        </a:solidFill>
        <a:latin typeface="+mn-lt"/>
        <a:ea typeface="+mn-ea"/>
        <a:cs typeface="+mn-cs"/>
      </a:defRPr>
    </a:lvl1pPr>
    <a:lvl2pPr marL="914400" algn="l" defTabSz="1828800" rtl="0" eaLnBrk="1" latinLnBrk="0" hangingPunct="1">
      <a:defRPr sz="2400" kern="1200">
        <a:solidFill>
          <a:schemeClr val="tx1"/>
        </a:solidFill>
        <a:latin typeface="+mn-lt"/>
        <a:ea typeface="+mn-ea"/>
        <a:cs typeface="+mn-cs"/>
      </a:defRPr>
    </a:lvl2pPr>
    <a:lvl3pPr marL="1828800" algn="l" defTabSz="1828800" rtl="0" eaLnBrk="1" latinLnBrk="0" hangingPunct="1">
      <a:defRPr sz="2400" kern="1200">
        <a:solidFill>
          <a:schemeClr val="tx1"/>
        </a:solidFill>
        <a:latin typeface="+mn-lt"/>
        <a:ea typeface="+mn-ea"/>
        <a:cs typeface="+mn-cs"/>
      </a:defRPr>
    </a:lvl3pPr>
    <a:lvl4pPr marL="2743200" algn="l" defTabSz="1828800" rtl="0" eaLnBrk="1" latinLnBrk="0" hangingPunct="1">
      <a:defRPr sz="2400" kern="1200">
        <a:solidFill>
          <a:schemeClr val="tx1"/>
        </a:solidFill>
        <a:latin typeface="+mn-lt"/>
        <a:ea typeface="+mn-ea"/>
        <a:cs typeface="+mn-cs"/>
      </a:defRPr>
    </a:lvl4pPr>
    <a:lvl5pPr marL="3657600" algn="l" defTabSz="1828800" rtl="0" eaLnBrk="1" latinLnBrk="0" hangingPunct="1">
      <a:defRPr sz="2400" kern="1200">
        <a:solidFill>
          <a:schemeClr val="tx1"/>
        </a:solidFill>
        <a:latin typeface="+mn-lt"/>
        <a:ea typeface="+mn-ea"/>
        <a:cs typeface="+mn-cs"/>
      </a:defRPr>
    </a:lvl5pPr>
    <a:lvl6pPr marL="4572000" algn="l" defTabSz="1828800" rtl="0" eaLnBrk="1" latinLnBrk="0" hangingPunct="1">
      <a:defRPr sz="2400" kern="1200">
        <a:solidFill>
          <a:schemeClr val="tx1"/>
        </a:solidFill>
        <a:latin typeface="+mn-lt"/>
        <a:ea typeface="+mn-ea"/>
        <a:cs typeface="+mn-cs"/>
      </a:defRPr>
    </a:lvl6pPr>
    <a:lvl7pPr marL="5486400" algn="l" defTabSz="1828800" rtl="0" eaLnBrk="1" latinLnBrk="0" hangingPunct="1">
      <a:defRPr sz="2400" kern="1200">
        <a:solidFill>
          <a:schemeClr val="tx1"/>
        </a:solidFill>
        <a:latin typeface="+mn-lt"/>
        <a:ea typeface="+mn-ea"/>
        <a:cs typeface="+mn-cs"/>
      </a:defRPr>
    </a:lvl7pPr>
    <a:lvl8pPr marL="6400800" algn="l" defTabSz="1828800" rtl="0" eaLnBrk="1" latinLnBrk="0" hangingPunct="1">
      <a:defRPr sz="2400" kern="1200">
        <a:solidFill>
          <a:schemeClr val="tx1"/>
        </a:solidFill>
        <a:latin typeface="+mn-lt"/>
        <a:ea typeface="+mn-ea"/>
        <a:cs typeface="+mn-cs"/>
      </a:defRPr>
    </a:lvl8pPr>
    <a:lvl9pPr marL="7315200" algn="l" defTabSz="1828800" rtl="0" eaLnBrk="1" latinLnBrk="0" hangingPunct="1">
      <a:defRPr sz="2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Shape 81"/>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dirty="0"/>
          </a:p>
        </p:txBody>
      </p:sp>
      <p:sp>
        <p:nvSpPr>
          <p:cNvPr id="82" name="Shape 8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072911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2400" dirty="0" smtClean="0">
                <a:latin typeface="宋体" panose="02010600030101010101" pitchFamily="2" charset="-122"/>
                <a:cs typeface="宋体" panose="02010600030101010101" pitchFamily="2" charset="-122"/>
              </a:rPr>
              <a:t>我们知道 平移、旋转和缩放都可以用矩阵来表达，平移是矩阵相加，旋转跟缩放是矩阵相乘，综合起来可以表示为</a:t>
            </a:r>
            <a:r>
              <a:rPr lang="en-US" altLang="zh-CN" sz="2400" dirty="0" smtClean="0">
                <a:latin typeface="宋体" panose="02010600030101010101" pitchFamily="2" charset="-122"/>
                <a:cs typeface="宋体" panose="02010600030101010101" pitchFamily="2" charset="-122"/>
              </a:rPr>
              <a:t>p’ = m1 * p + m2 (m1</a:t>
            </a:r>
            <a:r>
              <a:rPr lang="zh-CN" altLang="en-US" sz="2400" dirty="0" smtClean="0">
                <a:latin typeface="宋体" panose="02010600030101010101" pitchFamily="2" charset="-122"/>
                <a:cs typeface="宋体" panose="02010600030101010101" pitchFamily="2" charset="-122"/>
              </a:rPr>
              <a:t>旋转缩放矩阵，</a:t>
            </a:r>
            <a:r>
              <a:rPr lang="en-US" altLang="zh-CN" sz="2400" dirty="0" smtClean="0">
                <a:latin typeface="宋体" panose="02010600030101010101" pitchFamily="2" charset="-122"/>
                <a:cs typeface="宋体" panose="02010600030101010101" pitchFamily="2" charset="-122"/>
              </a:rPr>
              <a:t>m2</a:t>
            </a:r>
            <a:r>
              <a:rPr lang="zh-CN" altLang="en-US" sz="2400" dirty="0" smtClean="0">
                <a:latin typeface="宋体" panose="02010600030101010101" pitchFamily="2" charset="-122"/>
                <a:cs typeface="宋体" panose="02010600030101010101" pitchFamily="2" charset="-122"/>
              </a:rPr>
              <a:t>平移矩阵， </a:t>
            </a:r>
            <a:r>
              <a:rPr lang="en-US" altLang="zh-CN" sz="2400" dirty="0" smtClean="0">
                <a:latin typeface="宋体" panose="02010600030101010101" pitchFamily="2" charset="-122"/>
                <a:cs typeface="宋体" panose="02010600030101010101" pitchFamily="2" charset="-122"/>
              </a:rPr>
              <a:t>p</a:t>
            </a:r>
            <a:r>
              <a:rPr lang="zh-CN" altLang="en-US" sz="2400" dirty="0" smtClean="0">
                <a:latin typeface="宋体" panose="02010600030101010101" pitchFamily="2" charset="-122"/>
                <a:cs typeface="宋体" panose="02010600030101010101" pitchFamily="2" charset="-122"/>
              </a:rPr>
              <a:t>原向量，</a:t>
            </a:r>
            <a:r>
              <a:rPr lang="en-US" altLang="zh-CN" sz="2400" dirty="0" smtClean="0">
                <a:latin typeface="宋体" panose="02010600030101010101" pitchFamily="2" charset="-122"/>
                <a:cs typeface="宋体" panose="02010600030101010101" pitchFamily="2" charset="-122"/>
              </a:rPr>
              <a:t>p’</a:t>
            </a:r>
            <a:r>
              <a:rPr lang="zh-CN" altLang="en-US" sz="2400" dirty="0" smtClean="0">
                <a:latin typeface="宋体" panose="02010600030101010101" pitchFamily="2" charset="-122"/>
                <a:cs typeface="宋体" panose="02010600030101010101" pitchFamily="2" charset="-122"/>
              </a:rPr>
              <a:t>变换后向量</a:t>
            </a:r>
            <a:r>
              <a:rPr lang="en-US" altLang="zh-CN" sz="2400" dirty="0" smtClean="0">
                <a:latin typeface="宋体" panose="02010600030101010101" pitchFamily="2" charset="-122"/>
                <a:cs typeface="宋体" panose="02010600030101010101" pitchFamily="2" charset="-122"/>
              </a:rPr>
              <a:t>)</a:t>
            </a:r>
            <a:r>
              <a:rPr lang="zh-CN" altLang="en-US" sz="2400" dirty="0" smtClean="0">
                <a:latin typeface="宋体" panose="02010600030101010101" pitchFamily="2" charset="-122"/>
                <a:cs typeface="宋体" panose="02010600030101010101" pitchFamily="2" charset="-122"/>
              </a:rPr>
              <a:t>。</a:t>
            </a:r>
            <a:endParaRPr lang="en-US" altLang="zh-CN" sz="2400" dirty="0" smtClean="0">
              <a:latin typeface="宋体" panose="02010600030101010101" pitchFamily="2" charset="-122"/>
              <a:cs typeface="宋体" panose="02010600030101010101" pitchFamily="2" charset="-122"/>
            </a:endParaRPr>
          </a:p>
          <a:p>
            <a:r>
              <a:rPr lang="zh-CN" altLang="en-US" sz="2400" dirty="0" smtClean="0">
                <a:latin typeface="宋体" panose="02010600030101010101" pitchFamily="2" charset="-122"/>
                <a:cs typeface="宋体" panose="02010600030101010101" pitchFamily="2" charset="-122"/>
              </a:rPr>
              <a:t>引入齐次坐标的目的是为了合并矩阵运算中的乘法和加法，表示为 </a:t>
            </a:r>
            <a:r>
              <a:rPr lang="en-US" altLang="zh-CN" sz="2400" dirty="0" smtClean="0">
                <a:latin typeface="宋体" panose="02010600030101010101" pitchFamily="2" charset="-122"/>
                <a:cs typeface="宋体" panose="02010600030101010101" pitchFamily="2" charset="-122"/>
              </a:rPr>
              <a:t>p’ = p </a:t>
            </a:r>
            <a:r>
              <a:rPr lang="zh-CN" altLang="en-US" sz="2400" dirty="0" smtClean="0">
                <a:latin typeface="宋体" panose="02010600030101010101" pitchFamily="2" charset="-122"/>
                <a:cs typeface="宋体" panose="02010600030101010101" pitchFamily="2" charset="-122"/>
              </a:rPr>
              <a:t>* </a:t>
            </a:r>
            <a:r>
              <a:rPr lang="en-US" altLang="zh-CN" sz="2400" dirty="0" smtClean="0">
                <a:latin typeface="宋体" panose="02010600030101010101" pitchFamily="2" charset="-122"/>
                <a:cs typeface="宋体" panose="02010600030101010101" pitchFamily="2" charset="-122"/>
              </a:rPr>
              <a:t>m</a:t>
            </a:r>
            <a:r>
              <a:rPr lang="zh-CN" altLang="en-US" sz="2400" dirty="0" smtClean="0">
                <a:latin typeface="宋体" panose="02010600030101010101" pitchFamily="2" charset="-122"/>
                <a:cs typeface="宋体" panose="02010600030101010101" pitchFamily="2" charset="-122"/>
              </a:rPr>
              <a:t>形式。</a:t>
            </a:r>
            <a:endParaRPr lang="zh-CN" altLang="zh-CN" sz="2400" dirty="0" smtClean="0">
              <a:latin typeface="宋体" panose="02010600030101010101" pitchFamily="2" charset="-122"/>
              <a:cs typeface="宋体" panose="02010600030101010101" pitchFamily="2" charset="-122"/>
            </a:endParaRPr>
          </a:p>
          <a:p>
            <a:endParaRPr lang="en-US" dirty="0"/>
          </a:p>
        </p:txBody>
      </p:sp>
      <p:sp>
        <p:nvSpPr>
          <p:cNvPr id="4" name="Slide Number Placeholder 3"/>
          <p:cNvSpPr>
            <a:spLocks noGrp="1"/>
          </p:cNvSpPr>
          <p:nvPr>
            <p:ph type="sldNum" sz="quarter" idx="10"/>
          </p:nvPr>
        </p:nvSpPr>
        <p:spPr/>
        <p:txBody>
          <a:bodyPr/>
          <a:lstStyle/>
          <a:p>
            <a:fld id="{E9F17BB9-9CDD-491A-BF82-5D6AFE00870E}" type="slidenum">
              <a:rPr lang="en-US" smtClean="0"/>
              <a:t>10</a:t>
            </a:fld>
            <a:endParaRPr lang="zh-CN"/>
          </a:p>
        </p:txBody>
      </p:sp>
    </p:spTree>
    <p:extLst>
      <p:ext uri="{BB962C8B-B14F-4D97-AF65-F5344CB8AC3E}">
        <p14:creationId xmlns:p14="http://schemas.microsoft.com/office/powerpoint/2010/main" val="11045319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endParaRPr lang="zh-CN" altLang="en-US" dirty="0"/>
          </a:p>
        </p:txBody>
      </p:sp>
      <p:sp>
        <p:nvSpPr>
          <p:cNvPr id="4" name="灯片编号占位符 3"/>
          <p:cNvSpPr>
            <a:spLocks noGrp="1"/>
          </p:cNvSpPr>
          <p:nvPr>
            <p:ph type="sldNum" sz="quarter" idx="10"/>
          </p:nvPr>
        </p:nvSpPr>
        <p:spPr/>
        <p:txBody>
          <a:bodyPr/>
          <a:lstStyle/>
          <a:p>
            <a:fld id="{E9F17BB9-9CDD-491A-BF82-5D6AFE00870E}" type="slidenum">
              <a:rPr lang="en-US" smtClean="0">
                <a:solidFill>
                  <a:prstClr val="black"/>
                </a:solidFill>
              </a:rPr>
              <a:pPr/>
              <a:t>11</a:t>
            </a:fld>
            <a:endParaRPr lang="zh-CN" altLang="en-US">
              <a:solidFill>
                <a:prstClr val="black"/>
              </a:solidFill>
            </a:endParaRPr>
          </a:p>
        </p:txBody>
      </p:sp>
    </p:spTree>
    <p:extLst>
      <p:ext uri="{BB962C8B-B14F-4D97-AF65-F5344CB8AC3E}">
        <p14:creationId xmlns:p14="http://schemas.microsoft.com/office/powerpoint/2010/main" val="9213237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endParaRPr lang="zh-CN" altLang="en-US" dirty="0"/>
          </a:p>
        </p:txBody>
      </p:sp>
      <p:sp>
        <p:nvSpPr>
          <p:cNvPr id="4" name="灯片编号占位符 3"/>
          <p:cNvSpPr>
            <a:spLocks noGrp="1"/>
          </p:cNvSpPr>
          <p:nvPr>
            <p:ph type="sldNum" sz="quarter" idx="10"/>
          </p:nvPr>
        </p:nvSpPr>
        <p:spPr/>
        <p:txBody>
          <a:bodyPr/>
          <a:lstStyle/>
          <a:p>
            <a:fld id="{E9F17BB9-9CDD-491A-BF82-5D6AFE00870E}" type="slidenum">
              <a:rPr lang="en-US" smtClean="0">
                <a:solidFill>
                  <a:prstClr val="black"/>
                </a:solidFill>
              </a:rPr>
              <a:pPr/>
              <a:t>12</a:t>
            </a:fld>
            <a:endParaRPr lang="zh-CN" altLang="en-US">
              <a:solidFill>
                <a:prstClr val="black"/>
              </a:solidFill>
            </a:endParaRPr>
          </a:p>
        </p:txBody>
      </p:sp>
    </p:spTree>
    <p:extLst>
      <p:ext uri="{BB962C8B-B14F-4D97-AF65-F5344CB8AC3E}">
        <p14:creationId xmlns:p14="http://schemas.microsoft.com/office/powerpoint/2010/main" val="11461600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1828800" rtl="0" eaLnBrk="1" fontAlgn="auto" latinLnBrk="0" hangingPunct="1">
              <a:lnSpc>
                <a:spcPct val="100000"/>
              </a:lnSpc>
              <a:spcBef>
                <a:spcPts val="0"/>
              </a:spcBef>
              <a:spcAft>
                <a:spcPts val="0"/>
              </a:spcAft>
              <a:buClrTx/>
              <a:buSzTx/>
              <a:buFontTx/>
              <a:buNone/>
              <a:tabLst/>
              <a:defRPr/>
            </a:pPr>
            <a:r>
              <a:rPr lang="zh-CN" altLang="en-US" sz="2400" dirty="0" smtClean="0">
                <a:latin typeface="宋体" panose="02010600030101010101" pitchFamily="2" charset="-122"/>
                <a:cs typeface="宋体" panose="02010600030101010101" pitchFamily="2" charset="-122"/>
              </a:rPr>
              <a:t>模型空间：</a:t>
            </a:r>
            <a:r>
              <a:rPr lang="zh-CN" altLang="en-US" sz="2400" dirty="0" smtClean="0">
                <a:latin typeface="宋体" panose="02010600030101010101" pitchFamily="2" charset="-122"/>
              </a:rPr>
              <a:t>以人为例，通常在人的足部和地面之间。</a:t>
            </a:r>
            <a:endParaRPr lang="zh-CN" altLang="zh-CN" sz="2400" dirty="0" smtClean="0">
              <a:latin typeface="宋体" panose="02010600030101010101" pitchFamily="2" charset="-122"/>
              <a:cs typeface="宋体" panose="02010600030101010101" pitchFamily="2" charset="-122"/>
            </a:endParaRPr>
          </a:p>
          <a:p>
            <a:pPr marL="0" indent="0">
              <a:buNone/>
            </a:pPr>
            <a:endParaRPr lang="zh-CN" altLang="en-US" dirty="0"/>
          </a:p>
        </p:txBody>
      </p:sp>
      <p:sp>
        <p:nvSpPr>
          <p:cNvPr id="4" name="灯片编号占位符 3"/>
          <p:cNvSpPr>
            <a:spLocks noGrp="1"/>
          </p:cNvSpPr>
          <p:nvPr>
            <p:ph type="sldNum" sz="quarter" idx="10"/>
          </p:nvPr>
        </p:nvSpPr>
        <p:spPr/>
        <p:txBody>
          <a:bodyPr/>
          <a:lstStyle/>
          <a:p>
            <a:fld id="{E9F17BB9-9CDD-491A-BF82-5D6AFE00870E}" type="slidenum">
              <a:rPr lang="en-US" smtClean="0">
                <a:solidFill>
                  <a:prstClr val="black"/>
                </a:solidFill>
              </a:rPr>
              <a:pPr/>
              <a:t>13</a:t>
            </a:fld>
            <a:endParaRPr lang="zh-CN" altLang="en-US">
              <a:solidFill>
                <a:prstClr val="black"/>
              </a:solidFill>
            </a:endParaRPr>
          </a:p>
        </p:txBody>
      </p:sp>
    </p:spTree>
    <p:extLst>
      <p:ext uri="{BB962C8B-B14F-4D97-AF65-F5344CB8AC3E}">
        <p14:creationId xmlns:p14="http://schemas.microsoft.com/office/powerpoint/2010/main" val="17991573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endParaRPr lang="zh-CN" altLang="en-US" dirty="0"/>
          </a:p>
        </p:txBody>
      </p:sp>
      <p:sp>
        <p:nvSpPr>
          <p:cNvPr id="4" name="灯片编号占位符 3"/>
          <p:cNvSpPr>
            <a:spLocks noGrp="1"/>
          </p:cNvSpPr>
          <p:nvPr>
            <p:ph type="sldNum" sz="quarter" idx="10"/>
          </p:nvPr>
        </p:nvSpPr>
        <p:spPr/>
        <p:txBody>
          <a:bodyPr/>
          <a:lstStyle/>
          <a:p>
            <a:fld id="{E9F17BB9-9CDD-491A-BF82-5D6AFE00870E}" type="slidenum">
              <a:rPr lang="en-US" smtClean="0">
                <a:solidFill>
                  <a:prstClr val="black"/>
                </a:solidFill>
              </a:rPr>
              <a:pPr/>
              <a:t>14</a:t>
            </a:fld>
            <a:endParaRPr lang="zh-CN" altLang="en-US">
              <a:solidFill>
                <a:prstClr val="black"/>
              </a:solidFill>
            </a:endParaRPr>
          </a:p>
        </p:txBody>
      </p:sp>
    </p:spTree>
    <p:extLst>
      <p:ext uri="{BB962C8B-B14F-4D97-AF65-F5344CB8AC3E}">
        <p14:creationId xmlns:p14="http://schemas.microsoft.com/office/powerpoint/2010/main" val="23990383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endParaRPr lang="zh-CN" altLang="en-US" dirty="0"/>
          </a:p>
        </p:txBody>
      </p:sp>
      <p:sp>
        <p:nvSpPr>
          <p:cNvPr id="4" name="灯片编号占位符 3"/>
          <p:cNvSpPr>
            <a:spLocks noGrp="1"/>
          </p:cNvSpPr>
          <p:nvPr>
            <p:ph type="sldNum" sz="quarter" idx="10"/>
          </p:nvPr>
        </p:nvSpPr>
        <p:spPr/>
        <p:txBody>
          <a:bodyPr/>
          <a:lstStyle/>
          <a:p>
            <a:fld id="{E9F17BB9-9CDD-491A-BF82-5D6AFE00870E}" type="slidenum">
              <a:rPr lang="en-US" smtClean="0">
                <a:solidFill>
                  <a:prstClr val="black"/>
                </a:solidFill>
              </a:rPr>
              <a:pPr/>
              <a:t>15</a:t>
            </a:fld>
            <a:endParaRPr lang="zh-CN" altLang="en-US">
              <a:solidFill>
                <a:prstClr val="black"/>
              </a:solidFill>
            </a:endParaRPr>
          </a:p>
        </p:txBody>
      </p:sp>
    </p:spTree>
    <p:extLst>
      <p:ext uri="{BB962C8B-B14F-4D97-AF65-F5344CB8AC3E}">
        <p14:creationId xmlns:p14="http://schemas.microsoft.com/office/powerpoint/2010/main" val="23512237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endParaRPr lang="zh-CN" altLang="en-US" dirty="0"/>
          </a:p>
        </p:txBody>
      </p:sp>
      <p:sp>
        <p:nvSpPr>
          <p:cNvPr id="4" name="灯片编号占位符 3"/>
          <p:cNvSpPr>
            <a:spLocks noGrp="1"/>
          </p:cNvSpPr>
          <p:nvPr>
            <p:ph type="sldNum" sz="quarter" idx="10"/>
          </p:nvPr>
        </p:nvSpPr>
        <p:spPr/>
        <p:txBody>
          <a:bodyPr/>
          <a:lstStyle/>
          <a:p>
            <a:fld id="{E9F17BB9-9CDD-491A-BF82-5D6AFE00870E}" type="slidenum">
              <a:rPr lang="en-US" smtClean="0">
                <a:solidFill>
                  <a:prstClr val="black"/>
                </a:solidFill>
              </a:rPr>
              <a:pPr/>
              <a:t>16</a:t>
            </a:fld>
            <a:endParaRPr lang="zh-CN" altLang="en-US">
              <a:solidFill>
                <a:prstClr val="black"/>
              </a:solidFill>
            </a:endParaRPr>
          </a:p>
        </p:txBody>
      </p:sp>
    </p:spTree>
    <p:extLst>
      <p:ext uri="{BB962C8B-B14F-4D97-AF65-F5344CB8AC3E}">
        <p14:creationId xmlns:p14="http://schemas.microsoft.com/office/powerpoint/2010/main" val="33162343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2400" dirty="0" smtClean="0">
                <a:latin typeface="宋体" panose="02010600030101010101" pitchFamily="2" charset="-122"/>
                <a:cs typeface="宋体" panose="02010600030101010101" pitchFamily="2" charset="-122"/>
              </a:rPr>
              <a:t>上面提到的几何区域 指的是由投影矩阵创建的观察箱，按照形状可以分为 正交投影和透视投影。</a:t>
            </a:r>
            <a:endParaRPr lang="en-US" altLang="zh-CN" sz="2400" dirty="0" smtClean="0">
              <a:latin typeface="宋体" panose="02010600030101010101" pitchFamily="2" charset="-122"/>
              <a:cs typeface="宋体" panose="02010600030101010101" pitchFamily="2" charset="-122"/>
            </a:endParaRPr>
          </a:p>
          <a:p>
            <a:r>
              <a:rPr lang="zh-CN" altLang="en-US" sz="2400" dirty="0" smtClean="0">
                <a:latin typeface="宋体" panose="02010600030101010101" pitchFamily="2" charset="-122"/>
                <a:cs typeface="宋体" panose="02010600030101010101" pitchFamily="2" charset="-122"/>
              </a:rPr>
              <a:t>过程一般分为如下几步：</a:t>
            </a:r>
            <a:endParaRPr lang="en-US" altLang="zh-CN" sz="2400" dirty="0" smtClean="0">
              <a:latin typeface="宋体" panose="02010600030101010101" pitchFamily="2" charset="-122"/>
              <a:cs typeface="宋体" panose="02010600030101010101" pitchFamily="2" charset="-122"/>
            </a:endParaRPr>
          </a:p>
          <a:p>
            <a:r>
              <a:rPr lang="en-US" altLang="zh-CN" sz="2400" dirty="0" smtClean="0">
                <a:latin typeface="宋体" panose="02010600030101010101" pitchFamily="2" charset="-122"/>
                <a:cs typeface="宋体" panose="02010600030101010101" pitchFamily="2" charset="-122"/>
              </a:rPr>
              <a:t>1. </a:t>
            </a:r>
            <a:r>
              <a:rPr lang="zh-CN" altLang="en-US" sz="2400" dirty="0" smtClean="0">
                <a:latin typeface="宋体" panose="02010600030101010101" pitchFamily="2" charset="-122"/>
                <a:cs typeface="宋体" panose="02010600030101010101" pitchFamily="2" charset="-122"/>
              </a:rPr>
              <a:t>定义投影变换几何区域，正交投影：镜头位置，宽</a:t>
            </a:r>
            <a:r>
              <a:rPr lang="en-US" altLang="zh-CN" sz="2400" dirty="0" smtClean="0">
                <a:latin typeface="宋体" panose="02010600030101010101" pitchFamily="2" charset="-122"/>
                <a:cs typeface="宋体" panose="02010600030101010101" pitchFamily="2" charset="-122"/>
              </a:rPr>
              <a:t>w, </a:t>
            </a:r>
            <a:r>
              <a:rPr lang="zh-CN" altLang="en-US" sz="2400" dirty="0" smtClean="0">
                <a:latin typeface="宋体" panose="02010600030101010101" pitchFamily="2" charset="-122"/>
                <a:cs typeface="宋体" panose="02010600030101010101" pitchFamily="2" charset="-122"/>
              </a:rPr>
              <a:t>高</a:t>
            </a:r>
            <a:r>
              <a:rPr lang="en-US" altLang="zh-CN" sz="2400" dirty="0" smtClean="0">
                <a:latin typeface="宋体" panose="02010600030101010101" pitchFamily="2" charset="-122"/>
                <a:cs typeface="宋体" panose="02010600030101010101" pitchFamily="2" charset="-122"/>
              </a:rPr>
              <a:t>h, </a:t>
            </a:r>
            <a:r>
              <a:rPr lang="zh-CN" altLang="en-US" sz="2400" dirty="0" smtClean="0">
                <a:latin typeface="宋体" panose="02010600030101010101" pitchFamily="2" charset="-122"/>
                <a:cs typeface="宋体" panose="02010600030101010101" pitchFamily="2" charset="-122"/>
              </a:rPr>
              <a:t>近平面</a:t>
            </a:r>
            <a:r>
              <a:rPr lang="en-US" altLang="zh-CN" sz="2400" dirty="0" smtClean="0">
                <a:latin typeface="宋体" panose="02010600030101010101" pitchFamily="2" charset="-122"/>
                <a:cs typeface="宋体" panose="02010600030101010101" pitchFamily="2" charset="-122"/>
              </a:rPr>
              <a:t>near</a:t>
            </a:r>
            <a:r>
              <a:rPr lang="en-US" altLang="zh-CN" sz="2400" baseline="0" dirty="0" smtClean="0">
                <a:latin typeface="宋体" panose="02010600030101010101" pitchFamily="2" charset="-122"/>
                <a:cs typeface="宋体" panose="02010600030101010101" pitchFamily="2" charset="-122"/>
              </a:rPr>
              <a:t> plane, </a:t>
            </a:r>
            <a:r>
              <a:rPr lang="zh-CN" altLang="en-US" sz="2400" baseline="0" dirty="0" smtClean="0">
                <a:latin typeface="宋体" panose="02010600030101010101" pitchFamily="2" charset="-122"/>
                <a:cs typeface="宋体" panose="02010600030101010101" pitchFamily="2" charset="-122"/>
              </a:rPr>
              <a:t>远平面</a:t>
            </a:r>
            <a:r>
              <a:rPr lang="en-US" altLang="zh-CN" sz="2400" baseline="0" dirty="0" smtClean="0">
                <a:latin typeface="宋体" panose="02010600030101010101" pitchFamily="2" charset="-122"/>
                <a:cs typeface="宋体" panose="02010600030101010101" pitchFamily="2" charset="-122"/>
              </a:rPr>
              <a:t>far plane</a:t>
            </a:r>
          </a:p>
          <a:p>
            <a:r>
              <a:rPr lang="en-US" altLang="zh-CN" sz="2400" dirty="0" smtClean="0">
                <a:latin typeface="宋体" panose="02010600030101010101" pitchFamily="2" charset="-122"/>
                <a:cs typeface="宋体" panose="02010600030101010101" pitchFamily="2" charset="-122"/>
              </a:rPr>
              <a:t>                                         </a:t>
            </a:r>
            <a:r>
              <a:rPr lang="zh-CN" altLang="en-US" sz="2400" dirty="0" smtClean="0">
                <a:latin typeface="宋体" panose="02010600030101010101" pitchFamily="2" charset="-122"/>
                <a:cs typeface="宋体" panose="02010600030101010101" pitchFamily="2" charset="-122"/>
              </a:rPr>
              <a:t>透视投影：视野</a:t>
            </a:r>
            <a:r>
              <a:rPr lang="en-US" altLang="zh-CN" sz="2400" dirty="0" err="1" smtClean="0">
                <a:latin typeface="宋体" panose="02010600030101010101" pitchFamily="2" charset="-122"/>
                <a:cs typeface="宋体" panose="02010600030101010101" pitchFamily="2" charset="-122"/>
              </a:rPr>
              <a:t>FovH</a:t>
            </a:r>
            <a:r>
              <a:rPr lang="en-US" altLang="zh-CN" sz="2400" dirty="0" smtClean="0">
                <a:latin typeface="宋体" panose="02010600030101010101" pitchFamily="2" charset="-122"/>
                <a:cs typeface="宋体" panose="02010600030101010101" pitchFamily="2" charset="-122"/>
              </a:rPr>
              <a:t>,  </a:t>
            </a:r>
            <a:r>
              <a:rPr lang="en-US" altLang="zh-CN" sz="2400" dirty="0" err="1" smtClean="0">
                <a:latin typeface="宋体" panose="02010600030101010101" pitchFamily="2" charset="-122"/>
                <a:cs typeface="宋体" panose="02010600030101010101" pitchFamily="2" charset="-122"/>
              </a:rPr>
              <a:t>FovW</a:t>
            </a:r>
            <a:r>
              <a:rPr lang="en-US" altLang="zh-CN" sz="2400" dirty="0" smtClean="0">
                <a:latin typeface="宋体" panose="02010600030101010101" pitchFamily="2" charset="-122"/>
                <a:cs typeface="宋体" panose="02010600030101010101" pitchFamily="2" charset="-122"/>
              </a:rPr>
              <a:t>,  </a:t>
            </a:r>
            <a:r>
              <a:rPr lang="zh-CN" altLang="en-US" sz="2400" dirty="0" smtClean="0">
                <a:latin typeface="宋体" panose="02010600030101010101" pitchFamily="2" charset="-122"/>
                <a:cs typeface="宋体" panose="02010600030101010101" pitchFamily="2" charset="-122"/>
              </a:rPr>
              <a:t>近平面</a:t>
            </a:r>
            <a:r>
              <a:rPr lang="en-US" altLang="zh-CN" sz="2400" dirty="0" smtClean="0">
                <a:latin typeface="宋体" panose="02010600030101010101" pitchFamily="2" charset="-122"/>
                <a:cs typeface="宋体" panose="02010600030101010101" pitchFamily="2" charset="-122"/>
              </a:rPr>
              <a:t>near</a:t>
            </a:r>
            <a:r>
              <a:rPr lang="en-US" altLang="zh-CN" sz="2400" baseline="0" dirty="0" smtClean="0">
                <a:latin typeface="宋体" panose="02010600030101010101" pitchFamily="2" charset="-122"/>
                <a:cs typeface="宋体" panose="02010600030101010101" pitchFamily="2" charset="-122"/>
              </a:rPr>
              <a:t> plane, </a:t>
            </a:r>
            <a:r>
              <a:rPr lang="zh-CN" altLang="en-US" sz="2400" baseline="0" dirty="0" smtClean="0">
                <a:latin typeface="宋体" panose="02010600030101010101" pitchFamily="2" charset="-122"/>
                <a:cs typeface="宋体" panose="02010600030101010101" pitchFamily="2" charset="-122"/>
              </a:rPr>
              <a:t>远平面</a:t>
            </a:r>
            <a:r>
              <a:rPr lang="en-US" altLang="zh-CN" sz="2400" baseline="0" dirty="0" smtClean="0">
                <a:latin typeface="宋体" panose="02010600030101010101" pitchFamily="2" charset="-122"/>
                <a:cs typeface="宋体" panose="02010600030101010101" pitchFamily="2" charset="-122"/>
              </a:rPr>
              <a:t>far plane</a:t>
            </a:r>
          </a:p>
          <a:p>
            <a:r>
              <a:rPr lang="en-US" altLang="zh-CN" sz="2400" baseline="0" dirty="0" smtClean="0">
                <a:latin typeface="宋体" panose="02010600030101010101" pitchFamily="2" charset="-122"/>
                <a:cs typeface="宋体" panose="02010600030101010101" pitchFamily="2" charset="-122"/>
              </a:rPr>
              <a:t>2. </a:t>
            </a:r>
            <a:r>
              <a:rPr lang="zh-CN" altLang="en-US" sz="2400" baseline="0" dirty="0" smtClean="0">
                <a:latin typeface="宋体" panose="02010600030101010101" pitchFamily="2" charset="-122"/>
                <a:cs typeface="宋体" panose="02010600030101010101" pitchFamily="2" charset="-122"/>
              </a:rPr>
              <a:t>对投影区域进行剔除，任何出现在投影区域外的点都将被裁减掉。</a:t>
            </a:r>
            <a:endParaRPr lang="en-US" altLang="zh-CN" sz="2400" baseline="0" dirty="0" smtClean="0">
              <a:latin typeface="宋体" panose="02010600030101010101" pitchFamily="2" charset="-122"/>
              <a:cs typeface="宋体" panose="02010600030101010101" pitchFamily="2" charset="-122"/>
            </a:endParaRPr>
          </a:p>
          <a:p>
            <a:pPr marL="0" indent="0">
              <a:buNone/>
            </a:pPr>
            <a:endParaRPr lang="zh-CN" altLang="en-US" dirty="0"/>
          </a:p>
        </p:txBody>
      </p:sp>
      <p:sp>
        <p:nvSpPr>
          <p:cNvPr id="4" name="灯片编号占位符 3"/>
          <p:cNvSpPr>
            <a:spLocks noGrp="1"/>
          </p:cNvSpPr>
          <p:nvPr>
            <p:ph type="sldNum" sz="quarter" idx="10"/>
          </p:nvPr>
        </p:nvSpPr>
        <p:spPr/>
        <p:txBody>
          <a:bodyPr/>
          <a:lstStyle/>
          <a:p>
            <a:fld id="{E9F17BB9-9CDD-491A-BF82-5D6AFE00870E}" type="slidenum">
              <a:rPr lang="en-US" smtClean="0">
                <a:solidFill>
                  <a:prstClr val="black"/>
                </a:solidFill>
              </a:rPr>
              <a:pPr/>
              <a:t>17</a:t>
            </a:fld>
            <a:endParaRPr lang="zh-CN" altLang="en-US">
              <a:solidFill>
                <a:prstClr val="black"/>
              </a:solidFill>
            </a:endParaRPr>
          </a:p>
        </p:txBody>
      </p:sp>
    </p:spTree>
    <p:extLst>
      <p:ext uri="{BB962C8B-B14F-4D97-AF65-F5344CB8AC3E}">
        <p14:creationId xmlns:p14="http://schemas.microsoft.com/office/powerpoint/2010/main" val="39405359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defTabSz="825500" hangingPunct="0">
              <a:spcBef>
                <a:spcPts val="600"/>
              </a:spcBef>
              <a:spcAft>
                <a:spcPts val="600"/>
              </a:spcAft>
              <a:buFont typeface="Arial" panose="020B0604020202020204" pitchFamily="34" charset="0"/>
              <a:buNone/>
            </a:pPr>
            <a:r>
              <a:rPr lang="zh-CN" altLang="en-US" sz="2400" dirty="0" smtClean="0">
                <a:latin typeface="宋体" panose="02010600030101010101" pitchFamily="2" charset="-122"/>
              </a:rPr>
              <a:t>顶点经过</a:t>
            </a:r>
            <a:r>
              <a:rPr lang="en-US" altLang="zh-CN" sz="2400" dirty="0" smtClean="0">
                <a:latin typeface="宋体" panose="02010600030101010101" pitchFamily="2" charset="-122"/>
              </a:rPr>
              <a:t>MVP</a:t>
            </a:r>
            <a:r>
              <a:rPr lang="zh-CN" altLang="en-US" sz="2400" dirty="0" smtClean="0">
                <a:latin typeface="宋体" panose="02010600030101010101" pitchFamily="2" charset="-122"/>
              </a:rPr>
              <a:t>矩阵变换之后，被变换到了裁剪空间，</a:t>
            </a:r>
            <a:r>
              <a:rPr lang="en-US" altLang="zh-CN" sz="2400" dirty="0" smtClean="0">
                <a:latin typeface="宋体" panose="02010600030101010101" pitchFamily="2" charset="-122"/>
              </a:rPr>
              <a:t>GPU</a:t>
            </a:r>
            <a:r>
              <a:rPr lang="zh-CN" altLang="en-US" sz="2400" dirty="0" smtClean="0">
                <a:latin typeface="宋体" panose="02010600030101010101" pitchFamily="2" charset="-122"/>
              </a:rPr>
              <a:t>做裁剪，剔除裁剪空间之外的顶点，然后在做透视剔除将顶点转到</a:t>
            </a:r>
            <a:r>
              <a:rPr lang="en-US" altLang="zh-CN" sz="2400" dirty="0" smtClean="0">
                <a:latin typeface="宋体" panose="02010600030101010101" pitchFamily="2" charset="-122"/>
              </a:rPr>
              <a:t>NDC</a:t>
            </a:r>
            <a:r>
              <a:rPr lang="zh-CN" altLang="en-US" sz="2400" dirty="0" smtClean="0">
                <a:latin typeface="宋体" panose="02010600030101010101" pitchFamily="2" charset="-122"/>
              </a:rPr>
              <a:t>空间；</a:t>
            </a:r>
            <a:endParaRPr lang="en-US" altLang="zh-CN" sz="2400" dirty="0" smtClean="0">
              <a:latin typeface="宋体" panose="02010600030101010101" pitchFamily="2" charset="-122"/>
            </a:endParaRPr>
          </a:p>
          <a:p>
            <a:pPr marL="0" indent="0" defTabSz="825500" hangingPunct="0">
              <a:spcBef>
                <a:spcPts val="600"/>
              </a:spcBef>
              <a:spcAft>
                <a:spcPts val="600"/>
              </a:spcAft>
              <a:buFont typeface="Arial" panose="020B0604020202020204" pitchFamily="34" charset="0"/>
              <a:buNone/>
            </a:pPr>
            <a:r>
              <a:rPr lang="zh-CN" altLang="en-US" sz="2400" dirty="0" smtClean="0">
                <a:latin typeface="宋体" panose="02010600030101010101" pitchFamily="2" charset="-122"/>
              </a:rPr>
              <a:t>透视除法将顶点的四个分量除以</a:t>
            </a:r>
            <a:r>
              <a:rPr lang="en-US" altLang="zh-CN" sz="2400" dirty="0" smtClean="0">
                <a:latin typeface="宋体" panose="02010600030101010101" pitchFamily="2" charset="-122"/>
              </a:rPr>
              <a:t>w</a:t>
            </a:r>
            <a:r>
              <a:rPr lang="zh-CN" altLang="en-US" sz="2400" dirty="0" smtClean="0">
                <a:latin typeface="宋体" panose="02010600030101010101" pitchFamily="2" charset="-122"/>
              </a:rPr>
              <a:t>分量，就从裁剪空间转到</a:t>
            </a:r>
            <a:r>
              <a:rPr lang="en-US" altLang="zh-CN" sz="2400" dirty="0" smtClean="0">
                <a:latin typeface="宋体" panose="02010600030101010101" pitchFamily="2" charset="-122"/>
              </a:rPr>
              <a:t>NDC</a:t>
            </a:r>
            <a:r>
              <a:rPr lang="zh-CN" altLang="en-US" sz="2400" dirty="0" smtClean="0">
                <a:latin typeface="宋体" panose="02010600030101010101" pitchFamily="2" charset="-122"/>
              </a:rPr>
              <a:t>空间。</a:t>
            </a:r>
            <a:endParaRPr lang="en-US" altLang="zh-CN" sz="2400" dirty="0" smtClean="0">
              <a:latin typeface="宋体" panose="02010600030101010101" pitchFamily="2" charset="-122"/>
            </a:endParaRPr>
          </a:p>
          <a:p>
            <a:pPr marL="0" indent="0" defTabSz="825500" hangingPunct="0">
              <a:spcBef>
                <a:spcPts val="600"/>
              </a:spcBef>
              <a:spcAft>
                <a:spcPts val="600"/>
              </a:spcAft>
              <a:buFont typeface="Arial" panose="020B0604020202020204" pitchFamily="34" charset="0"/>
              <a:buNone/>
            </a:pPr>
            <a:r>
              <a:rPr lang="en-US" altLang="zh-CN" sz="2400" dirty="0" smtClean="0">
                <a:latin typeface="宋体" panose="02010600030101010101" pitchFamily="2" charset="-122"/>
              </a:rPr>
              <a:t>DirectX NDC</a:t>
            </a:r>
            <a:r>
              <a:rPr lang="zh-CN" altLang="en-US" sz="2400" dirty="0" smtClean="0">
                <a:latin typeface="宋体" panose="02010600030101010101" pitchFamily="2" charset="-122"/>
              </a:rPr>
              <a:t>的</a:t>
            </a:r>
            <a:r>
              <a:rPr lang="en-US" altLang="zh-CN" sz="2400" dirty="0" smtClean="0">
                <a:latin typeface="宋体" panose="02010600030101010101" pitchFamily="2" charset="-122"/>
              </a:rPr>
              <a:t>z</a:t>
            </a:r>
            <a:r>
              <a:rPr lang="zh-CN" altLang="en-US" sz="2400" dirty="0" smtClean="0">
                <a:latin typeface="宋体" panose="02010600030101010101" pitchFamily="2" charset="-122"/>
              </a:rPr>
              <a:t>方向取值是</a:t>
            </a:r>
            <a:r>
              <a:rPr lang="en-US" altLang="zh-CN" sz="2400" dirty="0" smtClean="0">
                <a:latin typeface="宋体" panose="02010600030101010101" pitchFamily="2" charset="-122"/>
              </a:rPr>
              <a:t>0-1</a:t>
            </a:r>
          </a:p>
          <a:p>
            <a:pPr marL="0" indent="0">
              <a:buNone/>
            </a:pPr>
            <a:endParaRPr lang="zh-CN" altLang="en-US" dirty="0"/>
          </a:p>
        </p:txBody>
      </p:sp>
      <p:sp>
        <p:nvSpPr>
          <p:cNvPr id="4" name="灯片编号占位符 3"/>
          <p:cNvSpPr>
            <a:spLocks noGrp="1"/>
          </p:cNvSpPr>
          <p:nvPr>
            <p:ph type="sldNum" sz="quarter" idx="10"/>
          </p:nvPr>
        </p:nvSpPr>
        <p:spPr/>
        <p:txBody>
          <a:bodyPr/>
          <a:lstStyle/>
          <a:p>
            <a:fld id="{E9F17BB9-9CDD-491A-BF82-5D6AFE00870E}" type="slidenum">
              <a:rPr lang="en-US" smtClean="0">
                <a:solidFill>
                  <a:prstClr val="black"/>
                </a:solidFill>
              </a:rPr>
              <a:pPr/>
              <a:t>18</a:t>
            </a:fld>
            <a:endParaRPr lang="zh-CN" altLang="en-US">
              <a:solidFill>
                <a:prstClr val="black"/>
              </a:solidFill>
            </a:endParaRPr>
          </a:p>
        </p:txBody>
      </p:sp>
    </p:spTree>
    <p:extLst>
      <p:ext uri="{BB962C8B-B14F-4D97-AF65-F5344CB8AC3E}">
        <p14:creationId xmlns:p14="http://schemas.microsoft.com/office/powerpoint/2010/main" val="353763428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buSzPct val="25000"/>
            </a:pPr>
            <a:endParaRPr lang="zh-CN" sz="2800" kern="0" dirty="0">
              <a:solidFill>
                <a:srgbClr val="434343"/>
              </a:solidFill>
              <a:latin typeface="宋体" panose="02010600030101010101" pitchFamily="2" charset="-122"/>
              <a:ea typeface="宋体" panose="02010600030101010101" pitchFamily="2" charset="-122"/>
              <a:cs typeface="宋体" panose="02010600030101010101" pitchFamily="2" charset="-122"/>
              <a:sym typeface="Calibri" panose="020F0502020204030204"/>
            </a:endParaRPr>
          </a:p>
        </p:txBody>
      </p:sp>
      <p:sp>
        <p:nvSpPr>
          <p:cNvPr id="4" name="Slide Number Placeholder 3"/>
          <p:cNvSpPr>
            <a:spLocks noGrp="1"/>
          </p:cNvSpPr>
          <p:nvPr>
            <p:ph type="sldNum" sz="quarter" idx="10"/>
          </p:nvPr>
        </p:nvSpPr>
        <p:spPr/>
        <p:txBody>
          <a:bodyPr/>
          <a:lstStyle/>
          <a:p>
            <a:fld id="{438DF56B-8CBC-4293-992F-179621AF3D25}" type="slidenum">
              <a:rPr lang="en-AU" smtClean="0">
                <a:solidFill>
                  <a:prstClr val="black"/>
                </a:solidFill>
              </a:rPr>
              <a:t>19</a:t>
            </a:fld>
            <a:endParaRPr lang="zh-CN">
              <a:solidFill>
                <a:prstClr val="black"/>
              </a:solidFill>
            </a:endParaRPr>
          </a:p>
        </p:txBody>
      </p:sp>
    </p:spTree>
    <p:extLst>
      <p:ext uri="{BB962C8B-B14F-4D97-AF65-F5344CB8AC3E}">
        <p14:creationId xmlns:p14="http://schemas.microsoft.com/office/powerpoint/2010/main" val="23599800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课程主要内容 在变换，</a:t>
            </a:r>
            <a:r>
              <a:rPr lang="en-US" altLang="zh-CN" dirty="0" smtClean="0"/>
              <a:t>MVP</a:t>
            </a:r>
            <a:r>
              <a:rPr lang="zh-CN" altLang="en-US" dirty="0" smtClean="0"/>
              <a:t>，三角面等。 </a:t>
            </a:r>
            <a:endParaRPr lang="en-US" dirty="0"/>
          </a:p>
        </p:txBody>
      </p:sp>
      <p:sp>
        <p:nvSpPr>
          <p:cNvPr id="4" name="Slide Number Placeholder 3"/>
          <p:cNvSpPr>
            <a:spLocks noGrp="1"/>
          </p:cNvSpPr>
          <p:nvPr>
            <p:ph type="sldNum" sz="quarter" idx="10"/>
          </p:nvPr>
        </p:nvSpPr>
        <p:spPr/>
        <p:txBody>
          <a:bodyPr/>
          <a:lstStyle/>
          <a:p>
            <a:fld id="{E9F17BB9-9CDD-491A-BF82-5D6AFE00870E}" type="slidenum">
              <a:rPr lang="en-US" smtClean="0"/>
              <a:t>2</a:t>
            </a:fld>
            <a:endParaRPr lang="zh-CN"/>
          </a:p>
        </p:txBody>
      </p:sp>
    </p:spTree>
    <p:extLst>
      <p:ext uri="{BB962C8B-B14F-4D97-AF65-F5344CB8AC3E}">
        <p14:creationId xmlns:p14="http://schemas.microsoft.com/office/powerpoint/2010/main" val="294871719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不同形状的玻璃杯，展现出来不同样式的几何线条</a:t>
            </a:r>
            <a:endParaRPr lang="en-US" dirty="0"/>
          </a:p>
        </p:txBody>
      </p:sp>
      <p:sp>
        <p:nvSpPr>
          <p:cNvPr id="4" name="Slide Number Placeholder 3"/>
          <p:cNvSpPr>
            <a:spLocks noGrp="1"/>
          </p:cNvSpPr>
          <p:nvPr>
            <p:ph type="sldNum" sz="quarter" idx="10"/>
          </p:nvPr>
        </p:nvSpPr>
        <p:spPr/>
        <p:txBody>
          <a:bodyPr/>
          <a:lstStyle/>
          <a:p>
            <a:fld id="{E9F17BB9-9CDD-491A-BF82-5D6AFE00870E}" type="slidenum">
              <a:rPr lang="en-US" smtClean="0"/>
              <a:t>20</a:t>
            </a:fld>
            <a:endParaRPr lang="zh-CN"/>
          </a:p>
        </p:txBody>
      </p:sp>
    </p:spTree>
    <p:extLst>
      <p:ext uri="{BB962C8B-B14F-4D97-AF65-F5344CB8AC3E}">
        <p14:creationId xmlns:p14="http://schemas.microsoft.com/office/powerpoint/2010/main" val="265080436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车子的表面由不同的曲面组成，各个曲面之间的过渡都很光滑。</a:t>
            </a:r>
            <a:endParaRPr lang="en-US" dirty="0"/>
          </a:p>
        </p:txBody>
      </p:sp>
      <p:sp>
        <p:nvSpPr>
          <p:cNvPr id="4" name="Slide Number Placeholder 3"/>
          <p:cNvSpPr>
            <a:spLocks noGrp="1"/>
          </p:cNvSpPr>
          <p:nvPr>
            <p:ph type="sldNum" sz="quarter" idx="10"/>
          </p:nvPr>
        </p:nvSpPr>
        <p:spPr/>
        <p:txBody>
          <a:bodyPr/>
          <a:lstStyle/>
          <a:p>
            <a:fld id="{E9F17BB9-9CDD-491A-BF82-5D6AFE00870E}" type="slidenum">
              <a:rPr lang="en-US" smtClean="0"/>
              <a:t>21</a:t>
            </a:fld>
            <a:endParaRPr lang="zh-CN"/>
          </a:p>
        </p:txBody>
      </p:sp>
    </p:spTree>
    <p:extLst>
      <p:ext uri="{BB962C8B-B14F-4D97-AF65-F5344CB8AC3E}">
        <p14:creationId xmlns:p14="http://schemas.microsoft.com/office/powerpoint/2010/main" val="109382857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柔软的布料并不是简单的几何形体，线条之间有摩擦力，并且还伴随着透明效果</a:t>
            </a:r>
            <a:endParaRPr lang="en-US" dirty="0"/>
          </a:p>
        </p:txBody>
      </p:sp>
      <p:sp>
        <p:nvSpPr>
          <p:cNvPr id="4" name="Slide Number Placeholder 3"/>
          <p:cNvSpPr>
            <a:spLocks noGrp="1"/>
          </p:cNvSpPr>
          <p:nvPr>
            <p:ph type="sldNum" sz="quarter" idx="10"/>
          </p:nvPr>
        </p:nvSpPr>
        <p:spPr/>
        <p:txBody>
          <a:bodyPr/>
          <a:lstStyle/>
          <a:p>
            <a:fld id="{E9F17BB9-9CDD-491A-BF82-5D6AFE00870E}" type="slidenum">
              <a:rPr lang="en-US" smtClean="0"/>
              <a:t>22</a:t>
            </a:fld>
            <a:endParaRPr lang="zh-CN"/>
          </a:p>
        </p:txBody>
      </p:sp>
    </p:spTree>
    <p:extLst>
      <p:ext uri="{BB962C8B-B14F-4D97-AF65-F5344CB8AC3E}">
        <p14:creationId xmlns:p14="http://schemas.microsoft.com/office/powerpoint/2010/main" val="429435446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endParaRPr lang="zh-CN" altLang="en-US" dirty="0"/>
          </a:p>
        </p:txBody>
      </p:sp>
      <p:sp>
        <p:nvSpPr>
          <p:cNvPr id="4" name="灯片编号占位符 3"/>
          <p:cNvSpPr>
            <a:spLocks noGrp="1"/>
          </p:cNvSpPr>
          <p:nvPr>
            <p:ph type="sldNum" sz="quarter" idx="10"/>
          </p:nvPr>
        </p:nvSpPr>
        <p:spPr/>
        <p:txBody>
          <a:bodyPr/>
          <a:lstStyle/>
          <a:p>
            <a:fld id="{E9F17BB9-9CDD-491A-BF82-5D6AFE00870E}" type="slidenum">
              <a:rPr lang="en-US" smtClean="0">
                <a:solidFill>
                  <a:prstClr val="black"/>
                </a:solidFill>
              </a:rPr>
              <a:pPr/>
              <a:t>23</a:t>
            </a:fld>
            <a:endParaRPr lang="zh-CN" altLang="en-US">
              <a:solidFill>
                <a:prstClr val="black"/>
              </a:solidFill>
            </a:endParaRPr>
          </a:p>
        </p:txBody>
      </p:sp>
    </p:spTree>
    <p:extLst>
      <p:ext uri="{BB962C8B-B14F-4D97-AF65-F5344CB8AC3E}">
        <p14:creationId xmlns:p14="http://schemas.microsoft.com/office/powerpoint/2010/main" val="341381113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endParaRPr lang="zh-CN" altLang="en-US" dirty="0"/>
          </a:p>
        </p:txBody>
      </p:sp>
      <p:sp>
        <p:nvSpPr>
          <p:cNvPr id="4" name="灯片编号占位符 3"/>
          <p:cNvSpPr>
            <a:spLocks noGrp="1"/>
          </p:cNvSpPr>
          <p:nvPr>
            <p:ph type="sldNum" sz="quarter" idx="10"/>
          </p:nvPr>
        </p:nvSpPr>
        <p:spPr/>
        <p:txBody>
          <a:bodyPr/>
          <a:lstStyle/>
          <a:p>
            <a:fld id="{E9F17BB9-9CDD-491A-BF82-5D6AFE00870E}" type="slidenum">
              <a:rPr lang="en-US" smtClean="0">
                <a:solidFill>
                  <a:prstClr val="black"/>
                </a:solidFill>
              </a:rPr>
              <a:pPr/>
              <a:t>24</a:t>
            </a:fld>
            <a:endParaRPr lang="zh-CN" altLang="en-US">
              <a:solidFill>
                <a:prstClr val="black"/>
              </a:solidFill>
            </a:endParaRPr>
          </a:p>
        </p:txBody>
      </p:sp>
    </p:spTree>
    <p:extLst>
      <p:ext uri="{BB962C8B-B14F-4D97-AF65-F5344CB8AC3E}">
        <p14:creationId xmlns:p14="http://schemas.microsoft.com/office/powerpoint/2010/main" val="267354955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endParaRPr lang="zh-CN" altLang="en-US" dirty="0"/>
          </a:p>
        </p:txBody>
      </p:sp>
      <p:sp>
        <p:nvSpPr>
          <p:cNvPr id="4" name="灯片编号占位符 3"/>
          <p:cNvSpPr>
            <a:spLocks noGrp="1"/>
          </p:cNvSpPr>
          <p:nvPr>
            <p:ph type="sldNum" sz="quarter" idx="10"/>
          </p:nvPr>
        </p:nvSpPr>
        <p:spPr/>
        <p:txBody>
          <a:bodyPr/>
          <a:lstStyle/>
          <a:p>
            <a:fld id="{E9F17BB9-9CDD-491A-BF82-5D6AFE00870E}" type="slidenum">
              <a:rPr lang="en-US" smtClean="0">
                <a:solidFill>
                  <a:prstClr val="black"/>
                </a:solidFill>
              </a:rPr>
              <a:pPr/>
              <a:t>25</a:t>
            </a:fld>
            <a:endParaRPr lang="zh-CN" altLang="en-US">
              <a:solidFill>
                <a:prstClr val="black"/>
              </a:solidFill>
            </a:endParaRPr>
          </a:p>
        </p:txBody>
      </p:sp>
    </p:spTree>
    <p:extLst>
      <p:ext uri="{BB962C8B-B14F-4D97-AF65-F5344CB8AC3E}">
        <p14:creationId xmlns:p14="http://schemas.microsoft.com/office/powerpoint/2010/main" val="344010076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endParaRPr lang="zh-CN" altLang="en-US" dirty="0"/>
          </a:p>
        </p:txBody>
      </p:sp>
      <p:sp>
        <p:nvSpPr>
          <p:cNvPr id="4" name="灯片编号占位符 3"/>
          <p:cNvSpPr>
            <a:spLocks noGrp="1"/>
          </p:cNvSpPr>
          <p:nvPr>
            <p:ph type="sldNum" sz="quarter" idx="10"/>
          </p:nvPr>
        </p:nvSpPr>
        <p:spPr/>
        <p:txBody>
          <a:bodyPr/>
          <a:lstStyle/>
          <a:p>
            <a:fld id="{E9F17BB9-9CDD-491A-BF82-5D6AFE00870E}" type="slidenum">
              <a:rPr lang="en-US" smtClean="0">
                <a:solidFill>
                  <a:prstClr val="black"/>
                </a:solidFill>
              </a:rPr>
              <a:pPr/>
              <a:t>26</a:t>
            </a:fld>
            <a:endParaRPr lang="zh-CN" altLang="en-US">
              <a:solidFill>
                <a:prstClr val="black"/>
              </a:solidFill>
            </a:endParaRPr>
          </a:p>
        </p:txBody>
      </p:sp>
    </p:spTree>
    <p:extLst>
      <p:ext uri="{BB962C8B-B14F-4D97-AF65-F5344CB8AC3E}">
        <p14:creationId xmlns:p14="http://schemas.microsoft.com/office/powerpoint/2010/main" val="386080515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endParaRPr lang="zh-CN" altLang="en-US" dirty="0"/>
          </a:p>
        </p:txBody>
      </p:sp>
      <p:sp>
        <p:nvSpPr>
          <p:cNvPr id="4" name="灯片编号占位符 3"/>
          <p:cNvSpPr>
            <a:spLocks noGrp="1"/>
          </p:cNvSpPr>
          <p:nvPr>
            <p:ph type="sldNum" sz="quarter" idx="10"/>
          </p:nvPr>
        </p:nvSpPr>
        <p:spPr/>
        <p:txBody>
          <a:bodyPr/>
          <a:lstStyle/>
          <a:p>
            <a:fld id="{E9F17BB9-9CDD-491A-BF82-5D6AFE00870E}" type="slidenum">
              <a:rPr lang="en-US" smtClean="0">
                <a:solidFill>
                  <a:prstClr val="black"/>
                </a:solidFill>
              </a:rPr>
              <a:pPr/>
              <a:t>27</a:t>
            </a:fld>
            <a:endParaRPr lang="zh-CN" altLang="en-US">
              <a:solidFill>
                <a:prstClr val="black"/>
              </a:solidFill>
            </a:endParaRPr>
          </a:p>
        </p:txBody>
      </p:sp>
    </p:spTree>
    <p:extLst>
      <p:ext uri="{BB962C8B-B14F-4D97-AF65-F5344CB8AC3E}">
        <p14:creationId xmlns:p14="http://schemas.microsoft.com/office/powerpoint/2010/main" val="257092454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2400" dirty="0" smtClean="0">
                <a:solidFill>
                  <a:srgbClr val="000000"/>
                </a:solidFill>
              </a:rPr>
              <a:t>顶点法线：用于每顶点动态光照的计算。</a:t>
            </a:r>
            <a:endParaRPr lang="en-US" altLang="zh-CN" sz="2400" dirty="0" smtClean="0">
              <a:solidFill>
                <a:srgbClr val="000000"/>
              </a:solidFill>
            </a:endParaRPr>
          </a:p>
          <a:p>
            <a:r>
              <a:rPr lang="zh-CN" altLang="en-US" sz="2400" dirty="0" smtClean="0">
                <a:solidFill>
                  <a:srgbClr val="000000"/>
                </a:solidFill>
              </a:rPr>
              <a:t>顶点切线：垂直于 顶点副切线与顶点法线所在平面，共同构成切线空间。详情可以看上面的链接。</a:t>
            </a:r>
            <a:endParaRPr lang="en-US" altLang="zh-CN" sz="2400" dirty="0" smtClean="0">
              <a:solidFill>
                <a:srgbClr val="000000"/>
              </a:solidFill>
            </a:endParaRPr>
          </a:p>
          <a:p>
            <a:r>
              <a:rPr lang="zh-CN" altLang="en-US" sz="2400" dirty="0" smtClean="0">
                <a:solidFill>
                  <a:srgbClr val="000000"/>
                </a:solidFill>
                <a:latin typeface="宋体" panose="02010600030101010101" pitchFamily="2" charset="-122"/>
                <a:cs typeface="宋体" panose="02010600030101010101" pitchFamily="2" charset="-122"/>
              </a:rPr>
              <a:t>纹理坐标：描述顶点在二维纹理上的位置，每个三角形可以由多张纹理，这意味着网格可以由超过一组纹理坐标。</a:t>
            </a:r>
            <a:endParaRPr lang="en-US" altLang="zh-CN" sz="2400" dirty="0" smtClean="0">
              <a:solidFill>
                <a:srgbClr val="000000"/>
              </a:solidFill>
              <a:latin typeface="宋体" panose="02010600030101010101" pitchFamily="2" charset="-122"/>
              <a:cs typeface="宋体" panose="02010600030101010101" pitchFamily="2" charset="-122"/>
            </a:endParaRPr>
          </a:p>
          <a:p>
            <a:r>
              <a:rPr lang="zh-CN" altLang="en-US" sz="2400" dirty="0" smtClean="0">
                <a:solidFill>
                  <a:srgbClr val="000000"/>
                </a:solidFill>
                <a:latin typeface="宋体" panose="02010600030101010101" pitchFamily="2" charset="-122"/>
                <a:cs typeface="宋体" panose="02010600030101010101" pitchFamily="2" charset="-122"/>
              </a:rPr>
              <a:t>蒙皮权重：顶点所受骨骼关节影响的权重因子。</a:t>
            </a:r>
            <a:endParaRPr lang="zh-CN" altLang="zh-CN" sz="2400" dirty="0" smtClean="0">
              <a:latin typeface="宋体" panose="02010600030101010101" pitchFamily="2" charset="-122"/>
              <a:cs typeface="宋体" panose="02010600030101010101" pitchFamily="2" charset="-122"/>
            </a:endParaRPr>
          </a:p>
          <a:p>
            <a:pPr marL="0" indent="0">
              <a:buNone/>
            </a:pPr>
            <a:endParaRPr lang="zh-CN" altLang="en-US" dirty="0"/>
          </a:p>
        </p:txBody>
      </p:sp>
      <p:sp>
        <p:nvSpPr>
          <p:cNvPr id="4" name="灯片编号占位符 3"/>
          <p:cNvSpPr>
            <a:spLocks noGrp="1"/>
          </p:cNvSpPr>
          <p:nvPr>
            <p:ph type="sldNum" sz="quarter" idx="10"/>
          </p:nvPr>
        </p:nvSpPr>
        <p:spPr/>
        <p:txBody>
          <a:bodyPr/>
          <a:lstStyle/>
          <a:p>
            <a:fld id="{E9F17BB9-9CDD-491A-BF82-5D6AFE00870E}" type="slidenum">
              <a:rPr lang="en-US" smtClean="0">
                <a:solidFill>
                  <a:prstClr val="black"/>
                </a:solidFill>
              </a:rPr>
              <a:pPr/>
              <a:t>28</a:t>
            </a:fld>
            <a:endParaRPr lang="zh-CN" altLang="en-US">
              <a:solidFill>
                <a:prstClr val="black"/>
              </a:solidFill>
            </a:endParaRPr>
          </a:p>
        </p:txBody>
      </p:sp>
    </p:spTree>
    <p:extLst>
      <p:ext uri="{BB962C8B-B14F-4D97-AF65-F5344CB8AC3E}">
        <p14:creationId xmlns:p14="http://schemas.microsoft.com/office/powerpoint/2010/main" val="81306777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endParaRPr lang="zh-CN" altLang="en-US" dirty="0"/>
          </a:p>
        </p:txBody>
      </p:sp>
      <p:sp>
        <p:nvSpPr>
          <p:cNvPr id="4" name="灯片编号占位符 3"/>
          <p:cNvSpPr>
            <a:spLocks noGrp="1"/>
          </p:cNvSpPr>
          <p:nvPr>
            <p:ph type="sldNum" sz="quarter" idx="10"/>
          </p:nvPr>
        </p:nvSpPr>
        <p:spPr/>
        <p:txBody>
          <a:bodyPr/>
          <a:lstStyle/>
          <a:p>
            <a:fld id="{E9F17BB9-9CDD-491A-BF82-5D6AFE00870E}" type="slidenum">
              <a:rPr lang="en-US" smtClean="0">
                <a:solidFill>
                  <a:prstClr val="black"/>
                </a:solidFill>
              </a:rPr>
              <a:pPr/>
              <a:t>29</a:t>
            </a:fld>
            <a:endParaRPr lang="zh-CN" altLang="en-US">
              <a:solidFill>
                <a:prstClr val="black"/>
              </a:solidFill>
            </a:endParaRPr>
          </a:p>
        </p:txBody>
      </p:sp>
    </p:spTree>
    <p:extLst>
      <p:ext uri="{BB962C8B-B14F-4D97-AF65-F5344CB8AC3E}">
        <p14:creationId xmlns:p14="http://schemas.microsoft.com/office/powerpoint/2010/main" val="23703493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buSzPct val="25000"/>
            </a:pPr>
            <a:endParaRPr lang="zh-CN" sz="2800" kern="0" dirty="0">
              <a:solidFill>
                <a:srgbClr val="434343"/>
              </a:solidFill>
              <a:latin typeface="宋体" panose="02010600030101010101" pitchFamily="2" charset="-122"/>
              <a:ea typeface="宋体" panose="02010600030101010101" pitchFamily="2" charset="-122"/>
              <a:cs typeface="宋体" panose="02010600030101010101" pitchFamily="2" charset="-122"/>
              <a:sym typeface="Calibri" panose="020F0502020204030204"/>
            </a:endParaRPr>
          </a:p>
        </p:txBody>
      </p:sp>
      <p:sp>
        <p:nvSpPr>
          <p:cNvPr id="4" name="Slide Number Placeholder 3"/>
          <p:cNvSpPr>
            <a:spLocks noGrp="1"/>
          </p:cNvSpPr>
          <p:nvPr>
            <p:ph type="sldNum" sz="quarter" idx="10"/>
          </p:nvPr>
        </p:nvSpPr>
        <p:spPr/>
        <p:txBody>
          <a:bodyPr/>
          <a:lstStyle/>
          <a:p>
            <a:fld id="{438DF56B-8CBC-4293-992F-179621AF3D25}" type="slidenum">
              <a:rPr lang="en-AU" smtClean="0">
                <a:solidFill>
                  <a:prstClr val="black"/>
                </a:solidFill>
              </a:rPr>
              <a:t>3</a:t>
            </a:fld>
            <a:endParaRPr lang="zh-CN">
              <a:solidFill>
                <a:prstClr val="black"/>
              </a:solidFill>
            </a:endParaRPr>
          </a:p>
        </p:txBody>
      </p:sp>
    </p:spTree>
    <p:extLst>
      <p:ext uri="{BB962C8B-B14F-4D97-AF65-F5344CB8AC3E}">
        <p14:creationId xmlns:p14="http://schemas.microsoft.com/office/powerpoint/2010/main" val="259471182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2400" dirty="0" smtClean="0">
                <a:latin typeface="宋体" panose="02010600030101010101" pitchFamily="2" charset="-122"/>
                <a:cs typeface="宋体" panose="02010600030101010101" pitchFamily="2" charset="-122"/>
              </a:rPr>
              <a:t>细分步骤：</a:t>
            </a:r>
            <a:endParaRPr lang="en-US" altLang="zh-CN" sz="2400" dirty="0" smtClean="0">
              <a:latin typeface="宋体" panose="02010600030101010101" pitchFamily="2" charset="-122"/>
              <a:cs typeface="宋体" panose="02010600030101010101" pitchFamily="2" charset="-122"/>
            </a:endParaRPr>
          </a:p>
          <a:p>
            <a:pPr marL="0" indent="0">
              <a:buNone/>
            </a:pPr>
            <a:r>
              <a:rPr lang="en-US" altLang="zh-CN" sz="2400" baseline="0" dirty="0" smtClean="0">
                <a:latin typeface="宋体" panose="02010600030101010101" pitchFamily="2" charset="-122"/>
                <a:cs typeface="宋体" panose="02010600030101010101" pitchFamily="2" charset="-122"/>
              </a:rPr>
              <a:t>1.</a:t>
            </a:r>
            <a:r>
              <a:rPr lang="zh-CN" altLang="en-US" sz="2400" baseline="0" dirty="0" smtClean="0">
                <a:latin typeface="宋体" panose="02010600030101010101" pitchFamily="2" charset="-122"/>
                <a:cs typeface="宋体" panose="02010600030101010101" pitchFamily="2" charset="-122"/>
              </a:rPr>
              <a:t>把三角形数量增多，比如 连接三角形的每条边的中点。</a:t>
            </a:r>
            <a:endParaRPr lang="en-US" altLang="zh-CN" sz="2400" baseline="0" dirty="0" smtClean="0">
              <a:latin typeface="宋体" panose="02010600030101010101" pitchFamily="2" charset="-122"/>
              <a:cs typeface="宋体" panose="02010600030101010101" pitchFamily="2" charset="-122"/>
            </a:endParaRPr>
          </a:p>
          <a:p>
            <a:pPr marL="0" indent="0">
              <a:buNone/>
            </a:pPr>
            <a:r>
              <a:rPr lang="en-US" altLang="zh-CN" sz="2400" dirty="0" smtClean="0">
                <a:latin typeface="宋体" panose="02010600030101010101" pitchFamily="2" charset="-122"/>
                <a:cs typeface="宋体" panose="02010600030101010101" pitchFamily="2" charset="-122"/>
              </a:rPr>
              <a:t>2.</a:t>
            </a:r>
            <a:r>
              <a:rPr lang="zh-CN" altLang="en-US" sz="2400" dirty="0" smtClean="0">
                <a:latin typeface="宋体" panose="02010600030101010101" pitchFamily="2" charset="-122"/>
                <a:cs typeface="宋体" panose="02010600030101010101" pitchFamily="2" charset="-122"/>
              </a:rPr>
              <a:t>把顶点分为老顶点和新的顶点，来调整他们的位置（加权平均），使平面更加光滑</a:t>
            </a:r>
            <a:endParaRPr lang="zh-CN" altLang="zh-CN" sz="2400" dirty="0" smtClean="0">
              <a:latin typeface="宋体" panose="02010600030101010101" pitchFamily="2" charset="-122"/>
              <a:cs typeface="宋体" panose="02010600030101010101" pitchFamily="2" charset="-122"/>
            </a:endParaRPr>
          </a:p>
          <a:p>
            <a:pPr marL="0" indent="0">
              <a:buNone/>
            </a:pPr>
            <a:endParaRPr lang="zh-CN" altLang="en-US" dirty="0"/>
          </a:p>
        </p:txBody>
      </p:sp>
      <p:sp>
        <p:nvSpPr>
          <p:cNvPr id="4" name="灯片编号占位符 3"/>
          <p:cNvSpPr>
            <a:spLocks noGrp="1"/>
          </p:cNvSpPr>
          <p:nvPr>
            <p:ph type="sldNum" sz="quarter" idx="10"/>
          </p:nvPr>
        </p:nvSpPr>
        <p:spPr/>
        <p:txBody>
          <a:bodyPr/>
          <a:lstStyle/>
          <a:p>
            <a:fld id="{E9F17BB9-9CDD-491A-BF82-5D6AFE00870E}" type="slidenum">
              <a:rPr lang="en-US" smtClean="0">
                <a:solidFill>
                  <a:prstClr val="black"/>
                </a:solidFill>
              </a:rPr>
              <a:pPr/>
              <a:t>30</a:t>
            </a:fld>
            <a:endParaRPr lang="zh-CN" altLang="en-US">
              <a:solidFill>
                <a:prstClr val="black"/>
              </a:solidFill>
            </a:endParaRPr>
          </a:p>
        </p:txBody>
      </p:sp>
    </p:spTree>
    <p:extLst>
      <p:ext uri="{BB962C8B-B14F-4D97-AF65-F5344CB8AC3E}">
        <p14:creationId xmlns:p14="http://schemas.microsoft.com/office/powerpoint/2010/main" val="411636574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2400" dirty="0" err="1" smtClean="0">
                <a:latin typeface="宋体" panose="02010600030101010101" pitchFamily="2" charset="-122"/>
                <a:cs typeface="宋体" panose="02010600030101010101" pitchFamily="2" charset="-122"/>
              </a:rPr>
              <a:t>Mipmap</a:t>
            </a:r>
            <a:r>
              <a:rPr lang="en-US" altLang="zh-CN" sz="2400" dirty="0" smtClean="0">
                <a:latin typeface="宋体" panose="02010600030101010101" pitchFamily="2" charset="-122"/>
                <a:cs typeface="宋体" panose="02010600030101010101" pitchFamily="2" charset="-122"/>
              </a:rPr>
              <a:t>: </a:t>
            </a:r>
            <a:r>
              <a:rPr lang="zh-CN" altLang="en-US" sz="2400" dirty="0" smtClean="0">
                <a:latin typeface="宋体" panose="02010600030101010101" pitchFamily="2" charset="-122"/>
                <a:cs typeface="宋体" panose="02010600030101010101" pitchFamily="2" charset="-122"/>
              </a:rPr>
              <a:t>根据观看者远近距离的不同，以不同分辨率将单一贴图以多重图像形式展现出来。</a:t>
            </a:r>
            <a:endParaRPr lang="en-US" altLang="zh-CN" sz="2400" dirty="0" smtClean="0">
              <a:latin typeface="宋体" panose="02010600030101010101" pitchFamily="2" charset="-122"/>
              <a:cs typeface="宋体" panose="02010600030101010101" pitchFamily="2" charset="-122"/>
            </a:endParaRPr>
          </a:p>
          <a:p>
            <a:r>
              <a:rPr lang="zh-CN" altLang="en-US" sz="2400" dirty="0" smtClean="0">
                <a:latin typeface="宋体" panose="02010600030101010101" pitchFamily="2" charset="-122"/>
                <a:cs typeface="宋体" panose="02010600030101010101" pitchFamily="2" charset="-122"/>
              </a:rPr>
              <a:t>多层次结构图像，多层次结构几何体</a:t>
            </a:r>
            <a:endParaRPr lang="en-US" altLang="zh-CN" sz="2400" dirty="0" smtClean="0">
              <a:latin typeface="宋体" panose="02010600030101010101" pitchFamily="2" charset="-122"/>
              <a:cs typeface="宋体" panose="02010600030101010101" pitchFamily="2" charset="-122"/>
            </a:endParaRPr>
          </a:p>
          <a:p>
            <a:r>
              <a:rPr lang="zh-CN" altLang="en-US" sz="2400" dirty="0" smtClean="0">
                <a:latin typeface="宋体" panose="02010600030101010101" pitchFamily="2" charset="-122"/>
                <a:cs typeface="宋体" panose="02010600030101010101" pitchFamily="2" charset="-122"/>
              </a:rPr>
              <a:t>简单简化计算：边坍缩，选取重要度低的边合并成一条边。</a:t>
            </a:r>
            <a:endParaRPr lang="zh-CN" altLang="zh-CN" sz="2400" dirty="0">
              <a:latin typeface="宋体" panose="02010600030101010101" pitchFamily="2" charset="-122"/>
              <a:cs typeface="宋体" panose="02010600030101010101" pitchFamily="2" charset="-122"/>
            </a:endParaRPr>
          </a:p>
        </p:txBody>
      </p:sp>
      <p:sp>
        <p:nvSpPr>
          <p:cNvPr id="4" name="灯片编号占位符 3"/>
          <p:cNvSpPr>
            <a:spLocks noGrp="1"/>
          </p:cNvSpPr>
          <p:nvPr>
            <p:ph type="sldNum" sz="quarter" idx="10"/>
          </p:nvPr>
        </p:nvSpPr>
        <p:spPr/>
        <p:txBody>
          <a:bodyPr/>
          <a:lstStyle/>
          <a:p>
            <a:fld id="{E9F17BB9-9CDD-491A-BF82-5D6AFE00870E}" type="slidenum">
              <a:rPr lang="en-US" smtClean="0">
                <a:solidFill>
                  <a:prstClr val="black"/>
                </a:solidFill>
              </a:rPr>
              <a:pPr/>
              <a:t>31</a:t>
            </a:fld>
            <a:endParaRPr lang="zh-CN" altLang="en-US">
              <a:solidFill>
                <a:prstClr val="black"/>
              </a:solidFill>
            </a:endParaRPr>
          </a:p>
        </p:txBody>
      </p:sp>
    </p:spTree>
    <p:extLst>
      <p:ext uri="{BB962C8B-B14F-4D97-AF65-F5344CB8AC3E}">
        <p14:creationId xmlns:p14="http://schemas.microsoft.com/office/powerpoint/2010/main" val="318423080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2400" dirty="0">
              <a:latin typeface="宋体" panose="02010600030101010101" pitchFamily="2" charset="-122"/>
              <a:cs typeface="宋体" panose="02010600030101010101" pitchFamily="2" charset="-122"/>
            </a:endParaRPr>
          </a:p>
        </p:txBody>
      </p:sp>
      <p:sp>
        <p:nvSpPr>
          <p:cNvPr id="4" name="灯片编号占位符 3"/>
          <p:cNvSpPr>
            <a:spLocks noGrp="1"/>
          </p:cNvSpPr>
          <p:nvPr>
            <p:ph type="sldNum" sz="quarter" idx="10"/>
          </p:nvPr>
        </p:nvSpPr>
        <p:spPr/>
        <p:txBody>
          <a:bodyPr/>
          <a:lstStyle/>
          <a:p>
            <a:fld id="{E9F17BB9-9CDD-491A-BF82-5D6AFE00870E}" type="slidenum">
              <a:rPr lang="en-US" smtClean="0">
                <a:solidFill>
                  <a:prstClr val="black"/>
                </a:solidFill>
              </a:rPr>
              <a:pPr/>
              <a:t>32</a:t>
            </a:fld>
            <a:endParaRPr lang="zh-CN" altLang="en-US">
              <a:solidFill>
                <a:prstClr val="black"/>
              </a:solidFill>
            </a:endParaRPr>
          </a:p>
        </p:txBody>
      </p:sp>
    </p:spTree>
    <p:extLst>
      <p:ext uri="{BB962C8B-B14F-4D97-AF65-F5344CB8AC3E}">
        <p14:creationId xmlns:p14="http://schemas.microsoft.com/office/powerpoint/2010/main" val="954356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buSzPct val="25000"/>
            </a:pPr>
            <a:endParaRPr lang="zh-CN" sz="2800" kern="0" dirty="0">
              <a:solidFill>
                <a:srgbClr val="434343"/>
              </a:solidFill>
              <a:latin typeface="宋体" panose="02010600030101010101" pitchFamily="2" charset="-122"/>
              <a:ea typeface="宋体" panose="02010600030101010101" pitchFamily="2" charset="-122"/>
              <a:cs typeface="宋体" panose="02010600030101010101" pitchFamily="2" charset="-122"/>
              <a:sym typeface="Calibri" panose="020F0502020204030204"/>
            </a:endParaRPr>
          </a:p>
        </p:txBody>
      </p:sp>
      <p:sp>
        <p:nvSpPr>
          <p:cNvPr id="4" name="Slide Number Placeholder 3"/>
          <p:cNvSpPr>
            <a:spLocks noGrp="1"/>
          </p:cNvSpPr>
          <p:nvPr>
            <p:ph type="sldNum" sz="quarter" idx="10"/>
          </p:nvPr>
        </p:nvSpPr>
        <p:spPr/>
        <p:txBody>
          <a:bodyPr/>
          <a:lstStyle/>
          <a:p>
            <a:fld id="{438DF56B-8CBC-4293-992F-179621AF3D25}" type="slidenum">
              <a:rPr lang="en-AU" smtClean="0">
                <a:solidFill>
                  <a:prstClr val="black"/>
                </a:solidFill>
              </a:rPr>
              <a:t>33</a:t>
            </a:fld>
            <a:endParaRPr lang="zh-CN">
              <a:solidFill>
                <a:prstClr val="black"/>
              </a:solidFill>
            </a:endParaRPr>
          </a:p>
        </p:txBody>
      </p:sp>
    </p:spTree>
    <p:extLst>
      <p:ext uri="{BB962C8B-B14F-4D97-AF65-F5344CB8AC3E}">
        <p14:creationId xmlns:p14="http://schemas.microsoft.com/office/powerpoint/2010/main" val="32763007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2400" dirty="0">
              <a:latin typeface="宋体" panose="02010600030101010101" pitchFamily="2" charset="-122"/>
              <a:cs typeface="宋体" panose="02010600030101010101" pitchFamily="2" charset="-122"/>
            </a:endParaRPr>
          </a:p>
        </p:txBody>
      </p:sp>
      <p:sp>
        <p:nvSpPr>
          <p:cNvPr id="4" name="灯片编号占位符 3"/>
          <p:cNvSpPr>
            <a:spLocks noGrp="1"/>
          </p:cNvSpPr>
          <p:nvPr>
            <p:ph type="sldNum" sz="quarter" idx="10"/>
          </p:nvPr>
        </p:nvSpPr>
        <p:spPr/>
        <p:txBody>
          <a:bodyPr/>
          <a:lstStyle/>
          <a:p>
            <a:fld id="{E9F17BB9-9CDD-491A-BF82-5D6AFE00870E}" type="slidenum">
              <a:rPr lang="en-US" smtClean="0">
                <a:solidFill>
                  <a:prstClr val="black"/>
                </a:solidFill>
              </a:rPr>
              <a:pPr/>
              <a:t>34</a:t>
            </a:fld>
            <a:endParaRPr lang="zh-CN" altLang="en-US">
              <a:solidFill>
                <a:prstClr val="black"/>
              </a:solidFill>
            </a:endParaRPr>
          </a:p>
        </p:txBody>
      </p:sp>
    </p:spTree>
    <p:extLst>
      <p:ext uri="{BB962C8B-B14F-4D97-AF65-F5344CB8AC3E}">
        <p14:creationId xmlns:p14="http://schemas.microsoft.com/office/powerpoint/2010/main" val="24618238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2400" dirty="0" smtClean="0">
                <a:latin typeface="宋体" panose="02010600030101010101" pitchFamily="2" charset="-122"/>
                <a:cs typeface="宋体" panose="02010600030101010101" pitchFamily="2" charset="-122"/>
              </a:rPr>
              <a:t>为了使三角形里顶点的属性可以平滑的过渡（插值），这里引入了重心坐标。</a:t>
            </a:r>
            <a:endParaRPr lang="en-US" altLang="zh-CN" sz="2400" dirty="0" smtClean="0">
              <a:latin typeface="宋体" panose="02010600030101010101" pitchFamily="2" charset="-122"/>
              <a:cs typeface="宋体" panose="02010600030101010101" pitchFamily="2" charset="-122"/>
            </a:endParaRPr>
          </a:p>
          <a:p>
            <a:r>
              <a:rPr lang="zh-CN" altLang="en-US" sz="2400" dirty="0" smtClean="0">
                <a:latin typeface="宋体" panose="02010600030101010101" pitchFamily="2" charset="-122"/>
                <a:cs typeface="宋体" panose="02010600030101010101" pitchFamily="2" charset="-122"/>
              </a:rPr>
              <a:t>重心坐标可以用线性组合的方式来表示三角形内部任意的点，这样就可以将三角形的顶点（各个属性）之间进行平滑过渡了。</a:t>
            </a:r>
            <a:endParaRPr lang="en-US" altLang="zh-CN" sz="2400" dirty="0" smtClean="0">
              <a:latin typeface="宋体" panose="02010600030101010101" pitchFamily="2" charset="-122"/>
              <a:cs typeface="宋体" panose="02010600030101010101" pitchFamily="2" charset="-122"/>
            </a:endParaRPr>
          </a:p>
          <a:p>
            <a:endParaRPr lang="zh-CN" altLang="zh-CN" sz="2400" dirty="0" smtClean="0">
              <a:latin typeface="宋体" panose="02010600030101010101" pitchFamily="2" charset="-122"/>
              <a:cs typeface="宋体" panose="02010600030101010101" pitchFamily="2" charset="-122"/>
            </a:endParaRPr>
          </a:p>
          <a:p>
            <a:endParaRPr lang="zh-CN" altLang="zh-CN" sz="2400" dirty="0">
              <a:latin typeface="宋体" panose="02010600030101010101" pitchFamily="2" charset="-122"/>
              <a:cs typeface="宋体" panose="02010600030101010101" pitchFamily="2" charset="-122"/>
            </a:endParaRPr>
          </a:p>
        </p:txBody>
      </p:sp>
      <p:sp>
        <p:nvSpPr>
          <p:cNvPr id="4" name="灯片编号占位符 3"/>
          <p:cNvSpPr>
            <a:spLocks noGrp="1"/>
          </p:cNvSpPr>
          <p:nvPr>
            <p:ph type="sldNum" sz="quarter" idx="10"/>
          </p:nvPr>
        </p:nvSpPr>
        <p:spPr/>
        <p:txBody>
          <a:bodyPr/>
          <a:lstStyle/>
          <a:p>
            <a:fld id="{E9F17BB9-9CDD-491A-BF82-5D6AFE00870E}" type="slidenum">
              <a:rPr lang="en-US" smtClean="0">
                <a:solidFill>
                  <a:prstClr val="black"/>
                </a:solidFill>
              </a:rPr>
              <a:pPr/>
              <a:t>35</a:t>
            </a:fld>
            <a:endParaRPr lang="zh-CN" altLang="en-US">
              <a:solidFill>
                <a:prstClr val="black"/>
              </a:solidFill>
            </a:endParaRPr>
          </a:p>
        </p:txBody>
      </p:sp>
    </p:spTree>
    <p:extLst>
      <p:ext uri="{BB962C8B-B14F-4D97-AF65-F5344CB8AC3E}">
        <p14:creationId xmlns:p14="http://schemas.microsoft.com/office/powerpoint/2010/main" val="173033615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1828800" rtl="0" eaLnBrk="1" fontAlgn="auto" latinLnBrk="0" hangingPunct="1">
              <a:lnSpc>
                <a:spcPct val="100000"/>
              </a:lnSpc>
              <a:spcBef>
                <a:spcPts val="0"/>
              </a:spcBef>
              <a:spcAft>
                <a:spcPts val="0"/>
              </a:spcAft>
              <a:buClrTx/>
              <a:buSzTx/>
              <a:buFontTx/>
              <a:buNone/>
              <a:tabLst/>
              <a:defRPr/>
            </a:pPr>
            <a:r>
              <a:rPr lang="zh-CN" altLang="en-US" sz="2400" dirty="0" smtClean="0">
                <a:solidFill>
                  <a:srgbClr val="000000"/>
                </a:solidFill>
              </a:rPr>
              <a:t>重心坐标可以帮助我们找到平面上任意一点的</a:t>
            </a:r>
            <a:r>
              <a:rPr lang="en-US" altLang="zh-CN" sz="2400" dirty="0" err="1" smtClean="0">
                <a:solidFill>
                  <a:srgbClr val="000000"/>
                </a:solidFill>
              </a:rPr>
              <a:t>uv</a:t>
            </a:r>
            <a:r>
              <a:rPr lang="en-US" altLang="zh-CN" sz="2400" dirty="0" smtClean="0">
                <a:solidFill>
                  <a:srgbClr val="000000"/>
                </a:solidFill>
              </a:rPr>
              <a:t>, </a:t>
            </a:r>
            <a:r>
              <a:rPr lang="zh-CN" altLang="en-US" sz="2400" dirty="0" smtClean="0">
                <a:solidFill>
                  <a:srgbClr val="000000"/>
                </a:solidFill>
              </a:rPr>
              <a:t>因此可以对应找到纹理上对应的贴图信息；当贴图尺寸和屏幕分辨率不匹配，为了找到合适的纹理信息，需要进行纹理过滤。</a:t>
            </a:r>
            <a:endParaRPr lang="en-US" altLang="zh-CN" sz="2400" dirty="0" smtClean="0">
              <a:solidFill>
                <a:srgbClr val="000000"/>
              </a:solidFill>
            </a:endParaRPr>
          </a:p>
          <a:p>
            <a:pPr marL="0" marR="0" indent="0" algn="l" defTabSz="1828800" rtl="0" eaLnBrk="1" fontAlgn="auto" latinLnBrk="0" hangingPunct="1">
              <a:lnSpc>
                <a:spcPct val="100000"/>
              </a:lnSpc>
              <a:spcBef>
                <a:spcPts val="0"/>
              </a:spcBef>
              <a:spcAft>
                <a:spcPts val="0"/>
              </a:spcAft>
              <a:buClrTx/>
              <a:buSzTx/>
              <a:buFontTx/>
              <a:buNone/>
              <a:tabLst/>
              <a:defRPr/>
            </a:pPr>
            <a:r>
              <a:rPr lang="zh-CN" altLang="en-US" sz="2400" dirty="0" smtClean="0">
                <a:solidFill>
                  <a:srgbClr val="000000"/>
                </a:solidFill>
              </a:rPr>
              <a:t>图形硬件计算像素中心落入纹理空间的位置时候，会对纹理贴图进行采样，采样通常需要多于一个采样点，把采样结果混合以得到实际颜色的过程叫纹理过滤。</a:t>
            </a:r>
            <a:endParaRPr lang="en-US" altLang="zh-CN" sz="2400" dirty="0" smtClean="0">
              <a:solidFill>
                <a:srgbClr val="000000"/>
              </a:solidFill>
            </a:endParaRPr>
          </a:p>
          <a:p>
            <a:endParaRPr lang="en-US" altLang="zh-CN" sz="2400" dirty="0" smtClean="0">
              <a:latin typeface="宋体" panose="02010600030101010101" pitchFamily="2" charset="-122"/>
              <a:cs typeface="宋体" panose="02010600030101010101" pitchFamily="2" charset="-122"/>
            </a:endParaRPr>
          </a:p>
          <a:p>
            <a:r>
              <a:rPr lang="zh-CN" altLang="en-US" sz="2400" dirty="0" smtClean="0">
                <a:latin typeface="宋体" panose="02010600030101010101" pitchFamily="2" charset="-122"/>
                <a:cs typeface="宋体" panose="02010600030101010101" pitchFamily="2" charset="-122"/>
              </a:rPr>
              <a:t>最邻近：最接近像素中心的纹素（</a:t>
            </a:r>
            <a:r>
              <a:rPr lang="en-US" altLang="zh-CN" sz="2400" dirty="0" err="1" smtClean="0">
                <a:latin typeface="宋体" panose="02010600030101010101" pitchFamily="2" charset="-122"/>
                <a:cs typeface="宋体" panose="02010600030101010101" pitchFamily="2" charset="-122"/>
              </a:rPr>
              <a:t>texel</a:t>
            </a:r>
            <a:r>
              <a:rPr lang="zh-CN" altLang="en-US" sz="2400" dirty="0" smtClean="0">
                <a:latin typeface="宋体" panose="02010600030101010101" pitchFamily="2" charset="-122"/>
                <a:cs typeface="宋体" panose="02010600030101010101" pitchFamily="2" charset="-122"/>
              </a:rPr>
              <a:t>）或者 做</a:t>
            </a:r>
            <a:r>
              <a:rPr lang="zh-CN" altLang="en-US" sz="2400" baseline="0" dirty="0" smtClean="0">
                <a:latin typeface="宋体" panose="02010600030101010101" pitchFamily="2" charset="-122"/>
                <a:cs typeface="宋体" panose="02010600030101010101" pitchFamily="2" charset="-122"/>
              </a:rPr>
              <a:t>简单的四舍五入。</a:t>
            </a:r>
            <a:endParaRPr lang="en-US" altLang="zh-CN" sz="2400" baseline="0" dirty="0" smtClean="0">
              <a:latin typeface="宋体" panose="02010600030101010101" pitchFamily="2" charset="-122"/>
              <a:cs typeface="宋体" panose="02010600030101010101" pitchFamily="2" charset="-122"/>
            </a:endParaRPr>
          </a:p>
          <a:p>
            <a:r>
              <a:rPr lang="zh-CN" altLang="en-US" sz="2400" baseline="0" dirty="0" smtClean="0">
                <a:latin typeface="宋体" panose="02010600030101010101" pitchFamily="2" charset="-122"/>
                <a:cs typeface="宋体" panose="02010600030101010101" pitchFamily="2" charset="-122"/>
              </a:rPr>
              <a:t>双线性：围绕像素点中心的</a:t>
            </a:r>
            <a:r>
              <a:rPr lang="en-US" altLang="zh-CN" sz="2400" baseline="0" dirty="0" smtClean="0">
                <a:latin typeface="宋体" panose="02010600030101010101" pitchFamily="2" charset="-122"/>
                <a:cs typeface="宋体" panose="02010600030101010101" pitchFamily="2" charset="-122"/>
              </a:rPr>
              <a:t>4</a:t>
            </a:r>
            <a:r>
              <a:rPr lang="zh-CN" altLang="en-US" sz="2400" baseline="0" dirty="0" smtClean="0">
                <a:latin typeface="宋体" panose="02010600030101010101" pitchFamily="2" charset="-122"/>
                <a:cs typeface="宋体" panose="02010600030101010101" pitchFamily="2" charset="-122"/>
              </a:rPr>
              <a:t>个文素采样，计算该</a:t>
            </a:r>
            <a:r>
              <a:rPr lang="en-US" altLang="zh-CN" sz="2400" baseline="0" dirty="0" smtClean="0">
                <a:latin typeface="宋体" panose="02010600030101010101" pitchFamily="2" charset="-122"/>
                <a:cs typeface="宋体" panose="02010600030101010101" pitchFamily="2" charset="-122"/>
              </a:rPr>
              <a:t>4</a:t>
            </a:r>
            <a:r>
              <a:rPr lang="zh-CN" altLang="en-US" sz="2400" baseline="0" dirty="0" smtClean="0">
                <a:latin typeface="宋体" panose="02010600030101010101" pitchFamily="2" charset="-122"/>
                <a:cs typeface="宋体" panose="02010600030101010101" pitchFamily="2" charset="-122"/>
              </a:rPr>
              <a:t>个颜色的加权平均。</a:t>
            </a:r>
            <a:endParaRPr lang="zh-CN" altLang="zh-CN" sz="2400" dirty="0">
              <a:latin typeface="宋体" panose="02010600030101010101" pitchFamily="2" charset="-122"/>
              <a:cs typeface="宋体" panose="02010600030101010101" pitchFamily="2" charset="-122"/>
            </a:endParaRPr>
          </a:p>
        </p:txBody>
      </p:sp>
      <p:sp>
        <p:nvSpPr>
          <p:cNvPr id="4" name="灯片编号占位符 3"/>
          <p:cNvSpPr>
            <a:spLocks noGrp="1"/>
          </p:cNvSpPr>
          <p:nvPr>
            <p:ph type="sldNum" sz="quarter" idx="10"/>
          </p:nvPr>
        </p:nvSpPr>
        <p:spPr/>
        <p:txBody>
          <a:bodyPr/>
          <a:lstStyle/>
          <a:p>
            <a:fld id="{E9F17BB9-9CDD-491A-BF82-5D6AFE00870E}" type="slidenum">
              <a:rPr lang="en-US" smtClean="0">
                <a:solidFill>
                  <a:prstClr val="black"/>
                </a:solidFill>
              </a:rPr>
              <a:pPr/>
              <a:t>36</a:t>
            </a:fld>
            <a:endParaRPr lang="zh-CN" altLang="en-US">
              <a:solidFill>
                <a:prstClr val="black"/>
              </a:solidFill>
            </a:endParaRPr>
          </a:p>
        </p:txBody>
      </p:sp>
    </p:spTree>
    <p:extLst>
      <p:ext uri="{BB962C8B-B14F-4D97-AF65-F5344CB8AC3E}">
        <p14:creationId xmlns:p14="http://schemas.microsoft.com/office/powerpoint/2010/main" val="222998914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spcBef>
                <a:spcPts val="600"/>
              </a:spcBef>
              <a:spcAft>
                <a:spcPts val="600"/>
              </a:spcAft>
              <a:buFont typeface="Arial" panose="020B0604020202020204" pitchFamily="34" charset="0"/>
              <a:buNone/>
            </a:pPr>
            <a:r>
              <a:rPr lang="zh-CN" altLang="en-US" sz="2400" dirty="0" smtClean="0">
                <a:solidFill>
                  <a:srgbClr val="000000"/>
                </a:solidFill>
              </a:rPr>
              <a:t>近处一个像素覆盖纹理较小，远处一个像素覆盖纹理较大。</a:t>
            </a:r>
            <a:endParaRPr lang="en-US" altLang="zh-CN" sz="2400" dirty="0" smtClean="0">
              <a:solidFill>
                <a:srgbClr val="000000"/>
              </a:solidFill>
            </a:endParaRPr>
          </a:p>
          <a:p>
            <a:pPr marL="0" indent="0">
              <a:spcBef>
                <a:spcPts val="600"/>
              </a:spcBef>
              <a:spcAft>
                <a:spcPts val="600"/>
              </a:spcAft>
              <a:buFont typeface="Arial" panose="020B0604020202020204" pitchFamily="34" charset="0"/>
              <a:buNone/>
            </a:pPr>
            <a:r>
              <a:rPr lang="zh-CN" altLang="en-US" sz="2400" dirty="0" smtClean="0">
                <a:solidFill>
                  <a:srgbClr val="000000"/>
                </a:solidFill>
              </a:rPr>
              <a:t>屏幕像素覆盖纹理大小各不相同。</a:t>
            </a:r>
            <a:endParaRPr lang="en-US" altLang="zh-CN" sz="2400" dirty="0" smtClean="0">
              <a:solidFill>
                <a:srgbClr val="000000"/>
              </a:solidFill>
            </a:endParaRPr>
          </a:p>
          <a:p>
            <a:pPr marL="0" indent="0">
              <a:spcBef>
                <a:spcPts val="600"/>
              </a:spcBef>
              <a:spcAft>
                <a:spcPts val="600"/>
              </a:spcAft>
              <a:buFont typeface="Arial" panose="020B0604020202020204" pitchFamily="34" charset="0"/>
              <a:buNone/>
            </a:pPr>
            <a:r>
              <a:rPr lang="zh-CN" altLang="en-US" sz="2400" dirty="0" smtClean="0">
                <a:solidFill>
                  <a:srgbClr val="000000"/>
                </a:solidFill>
              </a:rPr>
              <a:t>当仅仅使用插值 取像素值的时候 就会出现图上的现象，远处的像素会出现摩尔纹，近处会出现锯齿。加大采样点数量虽然可以提升显示效果，但是会带来更多的性能消耗。</a:t>
            </a:r>
            <a:endParaRPr lang="en-US" altLang="zh-CN" sz="2400" dirty="0" smtClean="0">
              <a:solidFill>
                <a:srgbClr val="000000"/>
              </a:solidFill>
            </a:endParaRPr>
          </a:p>
          <a:p>
            <a:pPr marL="0" indent="0">
              <a:spcBef>
                <a:spcPts val="600"/>
              </a:spcBef>
              <a:spcAft>
                <a:spcPts val="600"/>
              </a:spcAft>
              <a:buFont typeface="Arial" panose="020B0604020202020204" pitchFamily="34" charset="0"/>
              <a:buNone/>
            </a:pPr>
            <a:r>
              <a:rPr lang="zh-CN" altLang="en-US" sz="2400" dirty="0" smtClean="0">
                <a:solidFill>
                  <a:srgbClr val="000000"/>
                </a:solidFill>
              </a:rPr>
              <a:t>引入</a:t>
            </a:r>
            <a:r>
              <a:rPr lang="en-US" altLang="zh-CN" sz="2400" dirty="0" err="1" smtClean="0">
                <a:solidFill>
                  <a:srgbClr val="000000"/>
                </a:solidFill>
              </a:rPr>
              <a:t>mipmap</a:t>
            </a:r>
            <a:r>
              <a:rPr lang="zh-CN" altLang="en-US" sz="2400" dirty="0" smtClean="0">
                <a:solidFill>
                  <a:srgbClr val="000000"/>
                </a:solidFill>
              </a:rPr>
              <a:t>， 支持范围查询。</a:t>
            </a:r>
            <a:endParaRPr lang="en-US" altLang="zh-CN" sz="2400" dirty="0" smtClean="0">
              <a:solidFill>
                <a:srgbClr val="000000"/>
              </a:solidFill>
            </a:endParaRPr>
          </a:p>
        </p:txBody>
      </p:sp>
      <p:sp>
        <p:nvSpPr>
          <p:cNvPr id="4" name="灯片编号占位符 3"/>
          <p:cNvSpPr>
            <a:spLocks noGrp="1"/>
          </p:cNvSpPr>
          <p:nvPr>
            <p:ph type="sldNum" sz="quarter" idx="10"/>
          </p:nvPr>
        </p:nvSpPr>
        <p:spPr/>
        <p:txBody>
          <a:bodyPr/>
          <a:lstStyle/>
          <a:p>
            <a:fld id="{E9F17BB9-9CDD-491A-BF82-5D6AFE00870E}" type="slidenum">
              <a:rPr lang="en-US" smtClean="0">
                <a:solidFill>
                  <a:prstClr val="black"/>
                </a:solidFill>
              </a:rPr>
              <a:pPr/>
              <a:t>37</a:t>
            </a:fld>
            <a:endParaRPr lang="zh-CN" altLang="en-US">
              <a:solidFill>
                <a:prstClr val="black"/>
              </a:solidFill>
            </a:endParaRPr>
          </a:p>
        </p:txBody>
      </p:sp>
    </p:spTree>
    <p:extLst>
      <p:ext uri="{BB962C8B-B14F-4D97-AF65-F5344CB8AC3E}">
        <p14:creationId xmlns:p14="http://schemas.microsoft.com/office/powerpoint/2010/main" val="93429733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1828800" rtl="0" eaLnBrk="1" fontAlgn="auto" latinLnBrk="0" hangingPunct="1">
              <a:lnSpc>
                <a:spcPct val="100000"/>
              </a:lnSpc>
              <a:spcBef>
                <a:spcPts val="0"/>
              </a:spcBef>
              <a:spcAft>
                <a:spcPts val="0"/>
              </a:spcAft>
              <a:buClrTx/>
              <a:buSzTx/>
              <a:buFontTx/>
              <a:buNone/>
              <a:tabLst/>
              <a:defRPr/>
            </a:pPr>
            <a:r>
              <a:rPr lang="en-US" altLang="zh-CN" sz="2400" dirty="0" smtClean="0">
                <a:latin typeface="宋体" panose="02010600030101010101" pitchFamily="2" charset="-122"/>
                <a:cs typeface="宋体" panose="02010600030101010101" pitchFamily="2" charset="-122"/>
              </a:rPr>
              <a:t>1.</a:t>
            </a:r>
            <a:r>
              <a:rPr lang="zh-CN" altLang="en-US" sz="2400" dirty="0" smtClean="0">
                <a:latin typeface="宋体" panose="02010600030101010101" pitchFamily="2" charset="-122"/>
                <a:cs typeface="宋体" panose="02010600030101010101" pitchFamily="2" charset="-122"/>
              </a:rPr>
              <a:t>取</a:t>
            </a:r>
            <a:r>
              <a:rPr lang="zh-CN" altLang="en-US" sz="2400" baseline="0" dirty="0" smtClean="0">
                <a:latin typeface="宋体" panose="02010600030101010101" pitchFamily="2" charset="-122"/>
                <a:cs typeface="宋体" panose="02010600030101010101" pitchFamily="2" charset="-122"/>
              </a:rPr>
              <a:t> 屏幕像素 某一个点和周围相邻的像素点， 在 纹理空间 对应的坐标。</a:t>
            </a:r>
            <a:endParaRPr lang="en-US" altLang="zh-CN" sz="2400" baseline="0" dirty="0" smtClean="0">
              <a:latin typeface="宋体" panose="02010600030101010101" pitchFamily="2" charset="-122"/>
              <a:cs typeface="宋体" panose="02010600030101010101" pitchFamily="2" charset="-122"/>
            </a:endParaRPr>
          </a:p>
          <a:p>
            <a:pPr marL="0" marR="0" indent="0" algn="l" defTabSz="1828800" rtl="0" eaLnBrk="1" fontAlgn="auto" latinLnBrk="0" hangingPunct="1">
              <a:lnSpc>
                <a:spcPct val="100000"/>
              </a:lnSpc>
              <a:spcBef>
                <a:spcPts val="0"/>
              </a:spcBef>
              <a:spcAft>
                <a:spcPts val="0"/>
              </a:spcAft>
              <a:buClrTx/>
              <a:buSzTx/>
              <a:buFontTx/>
              <a:buNone/>
              <a:tabLst/>
              <a:defRPr/>
            </a:pPr>
            <a:r>
              <a:rPr lang="en-US" altLang="zh-CN" sz="2400" dirty="0" smtClean="0">
                <a:latin typeface="宋体" panose="02010600030101010101" pitchFamily="2" charset="-122"/>
                <a:cs typeface="宋体" panose="02010600030101010101" pitchFamily="2" charset="-122"/>
              </a:rPr>
              <a:t>2.</a:t>
            </a:r>
            <a:r>
              <a:rPr lang="zh-CN" altLang="en-US" sz="2400" dirty="0" smtClean="0">
                <a:latin typeface="宋体" panose="02010600030101010101" pitchFamily="2" charset="-122"/>
                <a:cs typeface="宋体" panose="02010600030101010101" pitchFamily="2" charset="-122"/>
              </a:rPr>
              <a:t>根据贴图空间 映射的点可以计算大概占据多长的距离。 根据计算的距离可以近似知道一个像素在纹理上所占据的面积是多大。如图上粉色区域。</a:t>
            </a:r>
            <a:endParaRPr lang="en-US" altLang="zh-CN" sz="2400" dirty="0" smtClean="0">
              <a:latin typeface="宋体" panose="02010600030101010101" pitchFamily="2" charset="-122"/>
              <a:cs typeface="宋体" panose="02010600030101010101" pitchFamily="2" charset="-122"/>
            </a:endParaRPr>
          </a:p>
          <a:p>
            <a:pPr marL="0" marR="0" indent="0" algn="l" defTabSz="1828800" rtl="0" eaLnBrk="1" fontAlgn="auto" latinLnBrk="0" hangingPunct="1">
              <a:lnSpc>
                <a:spcPct val="100000"/>
              </a:lnSpc>
              <a:spcBef>
                <a:spcPts val="0"/>
              </a:spcBef>
              <a:spcAft>
                <a:spcPts val="0"/>
              </a:spcAft>
              <a:buClrTx/>
              <a:buSzTx/>
              <a:buFontTx/>
              <a:buNone/>
              <a:tabLst/>
              <a:defRPr/>
            </a:pPr>
            <a:r>
              <a:rPr lang="en-US" altLang="zh-CN" sz="2400" dirty="0" smtClean="0">
                <a:latin typeface="宋体" panose="02010600030101010101" pitchFamily="2" charset="-122"/>
                <a:cs typeface="宋体" panose="02010600030101010101" pitchFamily="2" charset="-122"/>
              </a:rPr>
              <a:t>3.</a:t>
            </a:r>
            <a:r>
              <a:rPr lang="zh-CN" altLang="en-US" sz="2400" dirty="0" smtClean="0">
                <a:solidFill>
                  <a:srgbClr val="000000"/>
                </a:solidFill>
              </a:rPr>
              <a:t>如果计算的区域大小</a:t>
            </a:r>
            <a:r>
              <a:rPr lang="en-US" altLang="zh-CN" sz="2400" dirty="0" smtClean="0">
                <a:solidFill>
                  <a:srgbClr val="000000"/>
                </a:solidFill>
              </a:rPr>
              <a:t>1x1, </a:t>
            </a:r>
            <a:r>
              <a:rPr lang="zh-CN" altLang="en-US" sz="2400" dirty="0" smtClean="0">
                <a:solidFill>
                  <a:srgbClr val="000000"/>
                </a:solidFill>
              </a:rPr>
              <a:t>则直接使用原始贴图。 原则就是  这个区域在第几层</a:t>
            </a:r>
            <a:r>
              <a:rPr lang="en-US" altLang="zh-CN" sz="2400" dirty="0" err="1" smtClean="0">
                <a:solidFill>
                  <a:srgbClr val="000000"/>
                </a:solidFill>
              </a:rPr>
              <a:t>mipmap</a:t>
            </a:r>
            <a:r>
              <a:rPr lang="zh-CN" altLang="en-US" sz="2400" dirty="0" smtClean="0">
                <a:solidFill>
                  <a:srgbClr val="000000"/>
                </a:solidFill>
              </a:rPr>
              <a:t>可以变成一个像素的大小，那么就用那一层。查询关系就是 </a:t>
            </a:r>
            <a:r>
              <a:rPr lang="en-US" altLang="zh-CN" sz="2400" dirty="0" smtClean="0">
                <a:solidFill>
                  <a:srgbClr val="000000"/>
                </a:solidFill>
              </a:rPr>
              <a:t>D = log2L,</a:t>
            </a:r>
            <a:r>
              <a:rPr lang="en-US" altLang="zh-CN" sz="2400" baseline="0" dirty="0" smtClean="0">
                <a:solidFill>
                  <a:srgbClr val="000000"/>
                </a:solidFill>
              </a:rPr>
              <a:t> </a:t>
            </a:r>
            <a:r>
              <a:rPr lang="zh-CN" altLang="en-US" sz="2400" baseline="0" dirty="0" smtClean="0">
                <a:solidFill>
                  <a:srgbClr val="000000"/>
                </a:solidFill>
              </a:rPr>
              <a:t>如上图， </a:t>
            </a:r>
            <a:r>
              <a:rPr lang="en-US" altLang="zh-CN" sz="2400" baseline="0" dirty="0" smtClean="0">
                <a:solidFill>
                  <a:srgbClr val="000000"/>
                </a:solidFill>
              </a:rPr>
              <a:t>D</a:t>
            </a:r>
            <a:r>
              <a:rPr lang="zh-CN" altLang="en-US" sz="2400" baseline="0" dirty="0" smtClean="0">
                <a:solidFill>
                  <a:srgbClr val="000000"/>
                </a:solidFill>
              </a:rPr>
              <a:t>是 </a:t>
            </a:r>
            <a:r>
              <a:rPr lang="en-US" altLang="zh-CN" sz="2400" baseline="0" dirty="0" err="1" smtClean="0">
                <a:solidFill>
                  <a:srgbClr val="000000"/>
                </a:solidFill>
              </a:rPr>
              <a:t>mipmap</a:t>
            </a:r>
            <a:r>
              <a:rPr lang="en-US" altLang="zh-CN" sz="2400" baseline="0" dirty="0" smtClean="0">
                <a:solidFill>
                  <a:srgbClr val="000000"/>
                </a:solidFill>
              </a:rPr>
              <a:t> level</a:t>
            </a:r>
            <a:r>
              <a:rPr lang="zh-CN" altLang="en-US" sz="2400" baseline="0" dirty="0" smtClean="0">
                <a:solidFill>
                  <a:srgbClr val="000000"/>
                </a:solidFill>
              </a:rPr>
              <a:t>。</a:t>
            </a:r>
            <a:endParaRPr lang="en-US" altLang="zh-CN" sz="2400" baseline="0" dirty="0" smtClean="0">
              <a:solidFill>
                <a:srgbClr val="000000"/>
              </a:solidFill>
            </a:endParaRPr>
          </a:p>
          <a:p>
            <a:pPr marL="0" marR="0" indent="0" algn="l" defTabSz="1828800" rtl="0" eaLnBrk="1" fontAlgn="auto" latinLnBrk="0" hangingPunct="1">
              <a:lnSpc>
                <a:spcPct val="100000"/>
              </a:lnSpc>
              <a:spcBef>
                <a:spcPts val="0"/>
              </a:spcBef>
              <a:spcAft>
                <a:spcPts val="0"/>
              </a:spcAft>
              <a:buClrTx/>
              <a:buSzTx/>
              <a:buFontTx/>
              <a:buNone/>
              <a:tabLst/>
              <a:defRPr/>
            </a:pPr>
            <a:r>
              <a:rPr lang="en-US" altLang="zh-CN" sz="2400" baseline="0" dirty="0" smtClean="0">
                <a:solidFill>
                  <a:srgbClr val="000000"/>
                </a:solidFill>
              </a:rPr>
              <a:t>4.</a:t>
            </a:r>
            <a:r>
              <a:rPr lang="zh-CN" altLang="en-US" sz="2400" baseline="0" dirty="0" smtClean="0">
                <a:solidFill>
                  <a:srgbClr val="000000"/>
                </a:solidFill>
              </a:rPr>
              <a:t>不同等级的 </a:t>
            </a:r>
            <a:r>
              <a:rPr lang="en-US" altLang="zh-CN" sz="2400" baseline="0" dirty="0" err="1" smtClean="0">
                <a:solidFill>
                  <a:srgbClr val="000000"/>
                </a:solidFill>
              </a:rPr>
              <a:t>mipmap</a:t>
            </a:r>
            <a:r>
              <a:rPr lang="en-US" altLang="zh-CN" sz="2400" baseline="0" dirty="0" smtClean="0">
                <a:solidFill>
                  <a:srgbClr val="000000"/>
                </a:solidFill>
              </a:rPr>
              <a:t> </a:t>
            </a:r>
            <a:r>
              <a:rPr lang="zh-CN" altLang="en-US" sz="2400" baseline="0" dirty="0" smtClean="0">
                <a:solidFill>
                  <a:srgbClr val="000000"/>
                </a:solidFill>
              </a:rPr>
              <a:t>之间的像素过渡，会选取临近的两层</a:t>
            </a:r>
            <a:r>
              <a:rPr lang="en-US" altLang="zh-CN" sz="2400" baseline="0" dirty="0" err="1" smtClean="0">
                <a:solidFill>
                  <a:srgbClr val="000000"/>
                </a:solidFill>
              </a:rPr>
              <a:t>mipmap</a:t>
            </a:r>
            <a:r>
              <a:rPr lang="en-US" altLang="zh-CN" sz="2400" baseline="0" dirty="0" smtClean="0">
                <a:solidFill>
                  <a:srgbClr val="000000"/>
                </a:solidFill>
              </a:rPr>
              <a:t> level, </a:t>
            </a:r>
            <a:r>
              <a:rPr lang="zh-CN" altLang="en-US" sz="2400" baseline="0" dirty="0" smtClean="0">
                <a:solidFill>
                  <a:srgbClr val="000000"/>
                </a:solidFill>
              </a:rPr>
              <a:t>在两层内部 各自做双线性插值</a:t>
            </a:r>
            <a:r>
              <a:rPr lang="zh-CN" altLang="en-US" sz="2400" dirty="0" smtClean="0">
                <a:solidFill>
                  <a:srgbClr val="000000"/>
                </a:solidFill>
              </a:rPr>
              <a:t>， 将层与层之间的结果再做一次插值，得到过渡的</a:t>
            </a:r>
            <a:r>
              <a:rPr lang="en-US" altLang="zh-CN" sz="2400" dirty="0" err="1" smtClean="0">
                <a:solidFill>
                  <a:srgbClr val="000000"/>
                </a:solidFill>
              </a:rPr>
              <a:t>mipmap</a:t>
            </a:r>
            <a:r>
              <a:rPr lang="en-US" altLang="zh-CN" sz="2400" dirty="0" smtClean="0">
                <a:solidFill>
                  <a:srgbClr val="000000"/>
                </a:solidFill>
              </a:rPr>
              <a:t> </a:t>
            </a:r>
            <a:r>
              <a:rPr lang="zh-CN" altLang="en-US" sz="2400" dirty="0" smtClean="0">
                <a:solidFill>
                  <a:srgbClr val="000000"/>
                </a:solidFill>
              </a:rPr>
              <a:t>结果。</a:t>
            </a:r>
            <a:endParaRPr lang="zh-CN" altLang="zh-CN" sz="2400" dirty="0">
              <a:latin typeface="宋体" panose="02010600030101010101" pitchFamily="2" charset="-122"/>
              <a:cs typeface="宋体" panose="02010600030101010101" pitchFamily="2" charset="-122"/>
            </a:endParaRPr>
          </a:p>
        </p:txBody>
      </p:sp>
      <p:sp>
        <p:nvSpPr>
          <p:cNvPr id="4" name="灯片编号占位符 3"/>
          <p:cNvSpPr>
            <a:spLocks noGrp="1"/>
          </p:cNvSpPr>
          <p:nvPr>
            <p:ph type="sldNum" sz="quarter" idx="10"/>
          </p:nvPr>
        </p:nvSpPr>
        <p:spPr/>
        <p:txBody>
          <a:bodyPr/>
          <a:lstStyle/>
          <a:p>
            <a:fld id="{E9F17BB9-9CDD-491A-BF82-5D6AFE00870E}" type="slidenum">
              <a:rPr lang="en-US" smtClean="0">
                <a:solidFill>
                  <a:prstClr val="black"/>
                </a:solidFill>
              </a:rPr>
              <a:pPr/>
              <a:t>38</a:t>
            </a:fld>
            <a:endParaRPr lang="zh-CN" altLang="en-US">
              <a:solidFill>
                <a:prstClr val="black"/>
              </a:solidFill>
            </a:endParaRPr>
          </a:p>
        </p:txBody>
      </p:sp>
    </p:spTree>
    <p:extLst>
      <p:ext uri="{BB962C8B-B14F-4D97-AF65-F5344CB8AC3E}">
        <p14:creationId xmlns:p14="http://schemas.microsoft.com/office/powerpoint/2010/main" val="373415270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err="1" smtClean="0"/>
              <a:t>Mipmap</a:t>
            </a:r>
            <a:r>
              <a:rPr lang="en-US" altLang="zh-CN" dirty="0" smtClean="0"/>
              <a:t> </a:t>
            </a:r>
            <a:r>
              <a:rPr lang="zh-CN" altLang="en-US" dirty="0" smtClean="0"/>
              <a:t>采样结果， 不同</a:t>
            </a:r>
            <a:r>
              <a:rPr lang="en-US" altLang="zh-CN" dirty="0" err="1" smtClean="0"/>
              <a:t>mipmap</a:t>
            </a:r>
            <a:r>
              <a:rPr lang="zh-CN" altLang="en-US" dirty="0" smtClean="0"/>
              <a:t>等级之间因为采用三线性插值， 可以看到有明显的过渡效果</a:t>
            </a:r>
            <a:endParaRPr lang="en-US" dirty="0"/>
          </a:p>
        </p:txBody>
      </p:sp>
      <p:sp>
        <p:nvSpPr>
          <p:cNvPr id="4" name="Slide Number Placeholder 3"/>
          <p:cNvSpPr>
            <a:spLocks noGrp="1"/>
          </p:cNvSpPr>
          <p:nvPr>
            <p:ph type="sldNum" sz="quarter" idx="10"/>
          </p:nvPr>
        </p:nvSpPr>
        <p:spPr/>
        <p:txBody>
          <a:bodyPr/>
          <a:lstStyle/>
          <a:p>
            <a:fld id="{E9F17BB9-9CDD-491A-BF82-5D6AFE00870E}" type="slidenum">
              <a:rPr lang="en-US" smtClean="0"/>
              <a:t>39</a:t>
            </a:fld>
            <a:endParaRPr lang="zh-CN"/>
          </a:p>
        </p:txBody>
      </p:sp>
    </p:spTree>
    <p:extLst>
      <p:ext uri="{BB962C8B-B14F-4D97-AF65-F5344CB8AC3E}">
        <p14:creationId xmlns:p14="http://schemas.microsoft.com/office/powerpoint/2010/main" val="33598833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2400" dirty="0" smtClean="0">
                <a:latin typeface="宋体" panose="02010600030101010101" pitchFamily="2" charset="-122"/>
                <a:cs typeface="宋体" panose="02010600030101010101" pitchFamily="2" charset="-122"/>
              </a:rPr>
              <a:t>为什么是三角形，不是四边形。</a:t>
            </a:r>
            <a:endParaRPr lang="en-US" altLang="zh-CN" sz="2400" dirty="0" smtClean="0">
              <a:latin typeface="宋体" panose="02010600030101010101" pitchFamily="2" charset="-122"/>
              <a:cs typeface="宋体" panose="02010600030101010101" pitchFamily="2" charset="-122"/>
            </a:endParaRPr>
          </a:p>
          <a:p>
            <a:r>
              <a:rPr lang="zh-CN" altLang="en-US" sz="2400" dirty="0" smtClean="0">
                <a:latin typeface="宋体" panose="02010600030101010101" pitchFamily="2" charset="-122"/>
                <a:cs typeface="宋体" panose="02010600030101010101" pitchFamily="2" charset="-122"/>
              </a:rPr>
              <a:t>注意一下 </a:t>
            </a:r>
            <a:r>
              <a:rPr lang="en-US" altLang="zh-CN" sz="2400" dirty="0" smtClean="0">
                <a:latin typeface="宋体" panose="02010600030101010101" pitchFamily="2" charset="-122"/>
                <a:cs typeface="宋体" panose="02010600030101010101" pitchFamily="2" charset="-122"/>
              </a:rPr>
              <a:t>Vertex</a:t>
            </a:r>
            <a:r>
              <a:rPr lang="zh-CN" altLang="en-US" sz="2400" dirty="0" smtClean="0">
                <a:latin typeface="宋体" panose="02010600030101010101" pitchFamily="2" charset="-122"/>
                <a:cs typeface="宋体" panose="02010600030101010101" pitchFamily="2" charset="-122"/>
              </a:rPr>
              <a:t>和 </a:t>
            </a:r>
            <a:r>
              <a:rPr lang="en-US" altLang="zh-CN" sz="2400" dirty="0" smtClean="0">
                <a:latin typeface="宋体" panose="02010600030101010101" pitchFamily="2" charset="-122"/>
                <a:cs typeface="宋体" panose="02010600030101010101" pitchFamily="2" charset="-122"/>
              </a:rPr>
              <a:t>Point</a:t>
            </a:r>
            <a:r>
              <a:rPr lang="zh-CN" altLang="en-US" sz="2400" dirty="0" smtClean="0">
                <a:latin typeface="宋体" panose="02010600030101010101" pitchFamily="2" charset="-122"/>
                <a:cs typeface="宋体" panose="02010600030101010101" pitchFamily="2" charset="-122"/>
              </a:rPr>
              <a:t>的区别。</a:t>
            </a:r>
            <a:endParaRPr lang="en-US" altLang="zh-CN" sz="2400" dirty="0" smtClean="0">
              <a:latin typeface="宋体" panose="02010600030101010101" pitchFamily="2" charset="-122"/>
              <a:cs typeface="宋体" panose="02010600030101010101" pitchFamily="2" charset="-122"/>
            </a:endParaRPr>
          </a:p>
          <a:p>
            <a:r>
              <a:rPr lang="zh-CN" altLang="en-US" sz="2400" dirty="0" smtClean="0">
                <a:solidFill>
                  <a:srgbClr val="000000"/>
                </a:solidFill>
              </a:rPr>
              <a:t>笛卡尔坐标系</a:t>
            </a:r>
            <a:r>
              <a:rPr lang="en-US" altLang="zh-CN" sz="2400" dirty="0" smtClean="0">
                <a:solidFill>
                  <a:srgbClr val="000000"/>
                </a:solidFill>
              </a:rPr>
              <a:t>:</a:t>
            </a:r>
            <a:r>
              <a:rPr lang="en-US" altLang="zh-CN" sz="2400" baseline="0" dirty="0" smtClean="0">
                <a:solidFill>
                  <a:srgbClr val="000000"/>
                </a:solidFill>
              </a:rPr>
              <a:t> </a:t>
            </a:r>
            <a:r>
              <a:rPr lang="zh-CN" altLang="en-US" sz="2400" baseline="0" dirty="0" smtClean="0">
                <a:solidFill>
                  <a:srgbClr val="000000"/>
                </a:solidFill>
              </a:rPr>
              <a:t>三个相互垂直的轴，各个轴的分量</a:t>
            </a:r>
            <a:endParaRPr lang="en-US" altLang="zh-CN" sz="2400" baseline="0" dirty="0" smtClean="0">
              <a:solidFill>
                <a:srgbClr val="000000"/>
              </a:solidFill>
            </a:endParaRPr>
          </a:p>
          <a:p>
            <a:r>
              <a:rPr lang="zh-CN" altLang="en-US" sz="2400" baseline="0" dirty="0" smtClean="0">
                <a:solidFill>
                  <a:srgbClr val="000000"/>
                </a:solidFill>
              </a:rPr>
              <a:t>圆柱坐标系：垂直高度轴</a:t>
            </a:r>
            <a:r>
              <a:rPr lang="en-US" altLang="zh-CN" sz="2400" baseline="0" dirty="0" smtClean="0">
                <a:solidFill>
                  <a:srgbClr val="000000"/>
                </a:solidFill>
              </a:rPr>
              <a:t>h, </a:t>
            </a:r>
            <a:r>
              <a:rPr lang="zh-CN" altLang="en-US" sz="2400" baseline="0" dirty="0" smtClean="0">
                <a:solidFill>
                  <a:srgbClr val="000000"/>
                </a:solidFill>
              </a:rPr>
              <a:t>从垂直轴发射出来的辐射轴</a:t>
            </a:r>
            <a:r>
              <a:rPr lang="en-US" altLang="zh-CN" sz="2400" baseline="0" dirty="0" smtClean="0">
                <a:solidFill>
                  <a:srgbClr val="000000"/>
                </a:solidFill>
              </a:rPr>
              <a:t>r</a:t>
            </a:r>
            <a:r>
              <a:rPr lang="zh-CN" altLang="en-US" sz="2400" baseline="0" dirty="0" smtClean="0">
                <a:solidFill>
                  <a:srgbClr val="000000"/>
                </a:solidFill>
              </a:rPr>
              <a:t>、和</a:t>
            </a:r>
            <a:r>
              <a:rPr lang="en-US" altLang="zh-CN" sz="2400" baseline="0" dirty="0" smtClean="0">
                <a:solidFill>
                  <a:srgbClr val="000000"/>
                </a:solidFill>
              </a:rPr>
              <a:t>yaw</a:t>
            </a:r>
            <a:r>
              <a:rPr lang="zh-CN" altLang="en-US" sz="2400" baseline="0" dirty="0" smtClean="0">
                <a:solidFill>
                  <a:srgbClr val="000000"/>
                </a:solidFill>
              </a:rPr>
              <a:t>角度 </a:t>
            </a:r>
            <a:r>
              <a:rPr lang="el-GR" altLang="zh-CN" sz="2000" b="0" i="0" kern="1200" dirty="0" smtClean="0">
                <a:solidFill>
                  <a:schemeClr val="tx1"/>
                </a:solidFill>
                <a:effectLst/>
                <a:latin typeface="+mn-lt"/>
                <a:ea typeface="+mn-ea"/>
                <a:cs typeface="+mn-cs"/>
              </a:rPr>
              <a:t>θ</a:t>
            </a:r>
            <a:endParaRPr lang="en-US" altLang="zh-CN" sz="2400" baseline="0" dirty="0" smtClean="0">
              <a:solidFill>
                <a:srgbClr val="000000"/>
              </a:solidFill>
            </a:endParaRPr>
          </a:p>
          <a:p>
            <a:r>
              <a:rPr lang="zh-CN" altLang="en-US" sz="2400" baseline="0" dirty="0" smtClean="0">
                <a:solidFill>
                  <a:srgbClr val="000000"/>
                </a:solidFill>
                <a:latin typeface="宋体" panose="02010600030101010101" pitchFamily="2" charset="-122"/>
                <a:cs typeface="宋体" panose="02010600030101010101" pitchFamily="2" charset="-122"/>
              </a:rPr>
              <a:t>球坐标系：俯仰角</a:t>
            </a:r>
            <a:r>
              <a:rPr lang="en-US" altLang="zh-CN" sz="2400" baseline="0" dirty="0" smtClean="0">
                <a:solidFill>
                  <a:srgbClr val="000000"/>
                </a:solidFill>
                <a:latin typeface="宋体" panose="02010600030101010101" pitchFamily="2" charset="-122"/>
                <a:cs typeface="宋体" panose="02010600030101010101" pitchFamily="2" charset="-122"/>
              </a:rPr>
              <a:t>(Pitch)</a:t>
            </a:r>
            <a:r>
              <a:rPr lang="zh-CN" altLang="en-US" sz="2400" baseline="0" dirty="0" smtClean="0">
                <a:solidFill>
                  <a:srgbClr val="000000"/>
                </a:solidFill>
                <a:latin typeface="宋体" panose="02010600030101010101" pitchFamily="2" charset="-122"/>
                <a:cs typeface="宋体" panose="02010600030101010101" pitchFamily="2" charset="-122"/>
              </a:rPr>
              <a:t>，偏航角</a:t>
            </a:r>
            <a:r>
              <a:rPr lang="en-US" altLang="zh-CN" sz="2400" baseline="0" dirty="0" smtClean="0">
                <a:solidFill>
                  <a:srgbClr val="000000"/>
                </a:solidFill>
                <a:latin typeface="宋体" panose="02010600030101010101" pitchFamily="2" charset="-122"/>
                <a:cs typeface="宋体" panose="02010600030101010101" pitchFamily="2" charset="-122"/>
              </a:rPr>
              <a:t>(Yaw), </a:t>
            </a:r>
            <a:r>
              <a:rPr lang="zh-CN" altLang="en-US" sz="2400" baseline="0" dirty="0" smtClean="0">
                <a:solidFill>
                  <a:srgbClr val="000000"/>
                </a:solidFill>
                <a:latin typeface="宋体" panose="02010600030101010101" pitchFamily="2" charset="-122"/>
                <a:cs typeface="宋体" panose="02010600030101010101" pitchFamily="2" charset="-122"/>
              </a:rPr>
              <a:t>半径长度</a:t>
            </a:r>
            <a:r>
              <a:rPr lang="en-US" altLang="zh-CN" sz="2400" baseline="0" dirty="0" smtClean="0">
                <a:solidFill>
                  <a:srgbClr val="000000"/>
                </a:solidFill>
                <a:latin typeface="宋体" panose="02010600030101010101" pitchFamily="2" charset="-122"/>
                <a:cs typeface="宋体" panose="02010600030101010101" pitchFamily="2" charset="-122"/>
              </a:rPr>
              <a:t>r</a:t>
            </a:r>
          </a:p>
          <a:p>
            <a:endParaRPr lang="en-US" altLang="zh-CN" sz="2400" baseline="0" dirty="0" smtClean="0">
              <a:solidFill>
                <a:srgbClr val="000000"/>
              </a:solidFill>
              <a:latin typeface="宋体" panose="02010600030101010101" pitchFamily="2" charset="-122"/>
              <a:cs typeface="宋体" panose="02010600030101010101" pitchFamily="2" charset="-122"/>
            </a:endParaRPr>
          </a:p>
          <a:p>
            <a:r>
              <a:rPr lang="zh-CN" altLang="en-US" sz="2400" dirty="0" smtClean="0">
                <a:latin typeface="宋体" panose="02010600030101010101" pitchFamily="2" charset="-122"/>
                <a:cs typeface="宋体" panose="02010600030101010101" pitchFamily="2" charset="-122"/>
              </a:rPr>
              <a:t>根据特殊需求选择合适坐标系，比如一个漩涡特效适合用圆柱坐标系来制作。</a:t>
            </a:r>
            <a:endParaRPr lang="zh-CN" altLang="zh-CN" sz="2400" dirty="0" smtClean="0">
              <a:latin typeface="宋体" panose="02010600030101010101" pitchFamily="2" charset="-122"/>
              <a:cs typeface="宋体" panose="02010600030101010101" pitchFamily="2" charset="-122"/>
            </a:endParaRPr>
          </a:p>
          <a:p>
            <a:pPr marL="0" indent="0">
              <a:buNone/>
            </a:pPr>
            <a:endParaRPr lang="zh-CN" altLang="en-US" dirty="0"/>
          </a:p>
        </p:txBody>
      </p:sp>
      <p:sp>
        <p:nvSpPr>
          <p:cNvPr id="4" name="灯片编号占位符 3"/>
          <p:cNvSpPr>
            <a:spLocks noGrp="1"/>
          </p:cNvSpPr>
          <p:nvPr>
            <p:ph type="sldNum" sz="quarter" idx="10"/>
          </p:nvPr>
        </p:nvSpPr>
        <p:spPr/>
        <p:txBody>
          <a:bodyPr/>
          <a:lstStyle/>
          <a:p>
            <a:fld id="{E9F17BB9-9CDD-491A-BF82-5D6AFE00870E}" type="slidenum">
              <a:rPr lang="en-US" smtClean="0">
                <a:solidFill>
                  <a:prstClr val="black"/>
                </a:solidFill>
              </a:rPr>
              <a:pPr/>
              <a:t>4</a:t>
            </a:fld>
            <a:endParaRPr lang="zh-CN" altLang="en-US">
              <a:solidFill>
                <a:prstClr val="black"/>
              </a:solidFill>
            </a:endParaRPr>
          </a:p>
        </p:txBody>
      </p:sp>
    </p:spTree>
    <p:extLst>
      <p:ext uri="{BB962C8B-B14F-4D97-AF65-F5344CB8AC3E}">
        <p14:creationId xmlns:p14="http://schemas.microsoft.com/office/powerpoint/2010/main" val="419192909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纹理还可以理解成一块数据，可以做不同类型的查询，并非完全限制再图像上。</a:t>
            </a:r>
            <a:endParaRPr lang="en-US" altLang="zh-CN" dirty="0" smtClean="0"/>
          </a:p>
          <a:p>
            <a:r>
              <a:rPr lang="zh-CN" altLang="en-US" dirty="0" smtClean="0"/>
              <a:t>凹凸贴图：纹理不只可以表现颜色，还可以定义任意一个点的相对高度，从而影响法线的变化，产生了着色的明暗对比。</a:t>
            </a:r>
            <a:endParaRPr lang="en-US" dirty="0"/>
          </a:p>
        </p:txBody>
      </p:sp>
      <p:sp>
        <p:nvSpPr>
          <p:cNvPr id="4" name="Slide Number Placeholder 3"/>
          <p:cNvSpPr>
            <a:spLocks noGrp="1"/>
          </p:cNvSpPr>
          <p:nvPr>
            <p:ph type="sldNum" sz="quarter" idx="10"/>
          </p:nvPr>
        </p:nvSpPr>
        <p:spPr/>
        <p:txBody>
          <a:bodyPr/>
          <a:lstStyle/>
          <a:p>
            <a:fld id="{E9F17BB9-9CDD-491A-BF82-5D6AFE00870E}" type="slidenum">
              <a:rPr lang="en-US" smtClean="0"/>
              <a:t>40</a:t>
            </a:fld>
            <a:endParaRPr lang="zh-CN"/>
          </a:p>
        </p:txBody>
      </p:sp>
    </p:spTree>
    <p:extLst>
      <p:ext uri="{BB962C8B-B14F-4D97-AF65-F5344CB8AC3E}">
        <p14:creationId xmlns:p14="http://schemas.microsoft.com/office/powerpoint/2010/main" val="392284709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F17BB9-9CDD-491A-BF82-5D6AFE00870E}" type="slidenum">
              <a:rPr lang="en-US" smtClean="0"/>
              <a:t>41</a:t>
            </a:fld>
            <a:endParaRPr lang="zh-CN"/>
          </a:p>
        </p:txBody>
      </p:sp>
    </p:spTree>
    <p:extLst>
      <p:ext uri="{BB962C8B-B14F-4D97-AF65-F5344CB8AC3E}">
        <p14:creationId xmlns:p14="http://schemas.microsoft.com/office/powerpoint/2010/main" val="151403423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F17BB9-9CDD-491A-BF82-5D6AFE00870E}" type="slidenum">
              <a:rPr lang="en-US" smtClean="0"/>
              <a:t>42</a:t>
            </a:fld>
            <a:endParaRPr lang="zh-CN"/>
          </a:p>
        </p:txBody>
      </p:sp>
    </p:spTree>
    <p:extLst>
      <p:ext uri="{BB962C8B-B14F-4D97-AF65-F5344CB8AC3E}">
        <p14:creationId xmlns:p14="http://schemas.microsoft.com/office/powerpoint/2010/main" val="10663755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2400" dirty="0" smtClean="0">
                <a:latin typeface="宋体" panose="02010600030101010101" pitchFamily="2" charset="-122"/>
                <a:cs typeface="宋体" panose="02010600030101010101" pitchFamily="2" charset="-122"/>
              </a:rPr>
              <a:t>基矢量表达 向量 </a:t>
            </a:r>
            <a:r>
              <a:rPr lang="en-US" altLang="zh-CN" sz="2400" dirty="0" smtClean="0">
                <a:latin typeface="宋体" panose="02010600030101010101" pitchFamily="2" charset="-122"/>
                <a:cs typeface="宋体" panose="02010600030101010101" pitchFamily="2" charset="-122"/>
              </a:rPr>
              <a:t>(5, 3, -2) = 5i + 3j – 2k</a:t>
            </a:r>
          </a:p>
          <a:p>
            <a:r>
              <a:rPr lang="zh-CN" altLang="en-US" sz="2400" dirty="0" smtClean="0">
                <a:latin typeface="宋体" panose="02010600030101010101" pitchFamily="2" charset="-122"/>
                <a:cs typeface="宋体" panose="02010600030101010101" pitchFamily="2" charset="-122"/>
              </a:rPr>
              <a:t>简单应用举例：计算两球是否相交， 根据给定球心</a:t>
            </a:r>
            <a:r>
              <a:rPr lang="en-US" altLang="zh-CN" sz="2400" dirty="0" smtClean="0">
                <a:latin typeface="宋体" panose="02010600030101010101" pitchFamily="2" charset="-122"/>
                <a:cs typeface="宋体" panose="02010600030101010101" pitchFamily="2" charset="-122"/>
              </a:rPr>
              <a:t>C1, C2 </a:t>
            </a:r>
            <a:r>
              <a:rPr lang="zh-CN" altLang="en-US" sz="2400" dirty="0" smtClean="0">
                <a:latin typeface="宋体" panose="02010600030101010101" pitchFamily="2" charset="-122"/>
                <a:cs typeface="宋体" panose="02010600030101010101" pitchFamily="2" charset="-122"/>
              </a:rPr>
              <a:t>获得矢量</a:t>
            </a:r>
            <a:r>
              <a:rPr lang="en-US" altLang="zh-CN" sz="2400" dirty="0" smtClean="0">
                <a:latin typeface="宋体" panose="02010600030101010101" pitchFamily="2" charset="-122"/>
                <a:cs typeface="宋体" panose="02010600030101010101" pitchFamily="2" charset="-122"/>
              </a:rPr>
              <a:t>d = C2 – C1,  </a:t>
            </a:r>
            <a:r>
              <a:rPr lang="zh-CN" altLang="en-US" sz="2400" dirty="0" smtClean="0">
                <a:latin typeface="宋体" panose="02010600030101010101" pitchFamily="2" charset="-122"/>
                <a:cs typeface="宋体" panose="02010600030101010101" pitchFamily="2" charset="-122"/>
              </a:rPr>
              <a:t>求</a:t>
            </a:r>
            <a:r>
              <a:rPr lang="en-US" altLang="zh-CN" sz="2400" dirty="0" smtClean="0">
                <a:latin typeface="宋体" panose="02010600030101010101" pitchFamily="2" charset="-122"/>
                <a:cs typeface="宋体" panose="02010600030101010101" pitchFamily="2" charset="-122"/>
              </a:rPr>
              <a:t>d</a:t>
            </a:r>
            <a:r>
              <a:rPr lang="zh-CN" altLang="en-US" sz="2400" dirty="0" smtClean="0">
                <a:latin typeface="宋体" panose="02010600030101010101" pitchFamily="2" charset="-122"/>
                <a:cs typeface="宋体" panose="02010600030101010101" pitchFamily="2" charset="-122"/>
              </a:rPr>
              <a:t>的模 </a:t>
            </a:r>
            <a:r>
              <a:rPr lang="en-US" altLang="zh-CN" sz="2400" dirty="0" smtClean="0">
                <a:latin typeface="宋体" panose="02010600030101010101" pitchFamily="2" charset="-122"/>
                <a:cs typeface="宋体" panose="02010600030101010101" pitchFamily="2" charset="-122"/>
              </a:rPr>
              <a:t>d=|d| </a:t>
            </a:r>
            <a:r>
              <a:rPr lang="zh-CN" altLang="en-US" sz="2400" dirty="0" smtClean="0">
                <a:latin typeface="宋体" panose="02010600030101010101" pitchFamily="2" charset="-122"/>
                <a:cs typeface="宋体" panose="02010600030101010101" pitchFamily="2" charset="-122"/>
              </a:rPr>
              <a:t>跟 两半径之和比较</a:t>
            </a:r>
            <a:endParaRPr lang="en-US" altLang="zh-CN" sz="2400" dirty="0" smtClean="0">
              <a:latin typeface="宋体" panose="02010600030101010101" pitchFamily="2" charset="-122"/>
              <a:cs typeface="宋体" panose="02010600030101010101" pitchFamily="2" charset="-122"/>
            </a:endParaRPr>
          </a:p>
          <a:p>
            <a:r>
              <a:rPr lang="zh-CN" altLang="en-US" sz="2400" dirty="0" smtClean="0">
                <a:latin typeface="宋体" panose="02010600030101010101" pitchFamily="2" charset="-122"/>
                <a:cs typeface="宋体" panose="02010600030101010101" pitchFamily="2" charset="-122"/>
              </a:rPr>
              <a:t>法矢量：根据一个点和一个法矢量 可以定义一个平面</a:t>
            </a:r>
            <a:r>
              <a:rPr lang="en-US" altLang="zh-CN" sz="2400" dirty="0" smtClean="0">
                <a:latin typeface="宋体" panose="02010600030101010101" pitchFamily="2" charset="-122"/>
                <a:cs typeface="宋体" panose="02010600030101010101" pitchFamily="2" charset="-122"/>
              </a:rPr>
              <a:t>(plane)</a:t>
            </a:r>
            <a:endParaRPr lang="zh-CN" altLang="zh-CN" sz="2400" dirty="0" smtClean="0">
              <a:latin typeface="宋体" panose="02010600030101010101" pitchFamily="2" charset="-122"/>
              <a:cs typeface="宋体" panose="02010600030101010101" pitchFamily="2" charset="-122"/>
            </a:endParaRPr>
          </a:p>
          <a:p>
            <a:pPr marL="0" indent="0">
              <a:buNone/>
            </a:pPr>
            <a:endParaRPr lang="zh-CN" altLang="en-US" dirty="0"/>
          </a:p>
        </p:txBody>
      </p:sp>
      <p:sp>
        <p:nvSpPr>
          <p:cNvPr id="4" name="灯片编号占位符 3"/>
          <p:cNvSpPr>
            <a:spLocks noGrp="1"/>
          </p:cNvSpPr>
          <p:nvPr>
            <p:ph type="sldNum" sz="quarter" idx="10"/>
          </p:nvPr>
        </p:nvSpPr>
        <p:spPr/>
        <p:txBody>
          <a:bodyPr/>
          <a:lstStyle/>
          <a:p>
            <a:fld id="{E9F17BB9-9CDD-491A-BF82-5D6AFE00870E}" type="slidenum">
              <a:rPr lang="en-US" smtClean="0">
                <a:solidFill>
                  <a:prstClr val="black"/>
                </a:solidFill>
              </a:rPr>
              <a:pPr/>
              <a:t>5</a:t>
            </a:fld>
            <a:endParaRPr lang="zh-CN" altLang="en-US">
              <a:solidFill>
                <a:prstClr val="black"/>
              </a:solidFill>
            </a:endParaRPr>
          </a:p>
        </p:txBody>
      </p:sp>
    </p:spTree>
    <p:extLst>
      <p:ext uri="{BB962C8B-B14F-4D97-AF65-F5344CB8AC3E}">
        <p14:creationId xmlns:p14="http://schemas.microsoft.com/office/powerpoint/2010/main" val="5908420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点积：比如当我们想知道某个敌人是在玩家的前面还是后面的时候， 可以减法 求得 玩家位置</a:t>
            </a:r>
            <a:r>
              <a:rPr lang="en-US" altLang="zh-CN" dirty="0" smtClean="0"/>
              <a:t>P</a:t>
            </a:r>
            <a:r>
              <a:rPr lang="zh-CN" altLang="en-US" dirty="0" smtClean="0"/>
              <a:t>到敌人位置</a:t>
            </a:r>
            <a:r>
              <a:rPr lang="en-US" altLang="zh-CN" dirty="0" smtClean="0"/>
              <a:t>E</a:t>
            </a:r>
            <a:r>
              <a:rPr lang="zh-CN" altLang="en-US" dirty="0" smtClean="0"/>
              <a:t>的矢量， </a:t>
            </a:r>
            <a:r>
              <a:rPr lang="en-US" altLang="zh-CN" b="1" dirty="0" smtClean="0"/>
              <a:t>v = </a:t>
            </a:r>
            <a:r>
              <a:rPr lang="en-US" altLang="zh-CN" b="0" dirty="0" smtClean="0"/>
              <a:t>E-p</a:t>
            </a:r>
            <a:r>
              <a:rPr lang="zh-CN" altLang="en-US" b="0" dirty="0" smtClean="0"/>
              <a:t>， 再根据玩家面朝的方向矢量</a:t>
            </a:r>
            <a:r>
              <a:rPr lang="en-US" altLang="zh-CN" b="1" dirty="0" smtClean="0"/>
              <a:t>f</a:t>
            </a:r>
            <a:r>
              <a:rPr lang="en-US" altLang="zh-CN" b="0" dirty="0" smtClean="0"/>
              <a:t>, </a:t>
            </a:r>
            <a:r>
              <a:rPr lang="en-US" altLang="zh-CN" b="0" baseline="0" dirty="0" smtClean="0"/>
              <a:t> </a:t>
            </a:r>
            <a:r>
              <a:rPr lang="zh-CN" altLang="en-US" b="0" baseline="0" dirty="0" smtClean="0"/>
              <a:t>则 点积为正，敌人在玩家前面，点积为负，敌人在玩家后面</a:t>
            </a:r>
            <a:endParaRPr lang="en-US" altLang="zh-CN" b="0" baseline="0" dirty="0" smtClean="0"/>
          </a:p>
          <a:p>
            <a:r>
              <a:rPr lang="zh-CN" altLang="en-US" b="0" baseline="0" dirty="0" smtClean="0"/>
              <a:t>叉积：常见于依据角色正方向和 世界空间向上矢量，根据叉积求转向； 物理学中可以计算力矩，叉积方向为力矩方向。 已知三个点</a:t>
            </a:r>
            <a:r>
              <a:rPr lang="en-US" altLang="zh-CN" b="0" baseline="0" dirty="0" smtClean="0"/>
              <a:t>p1, p2, p3</a:t>
            </a:r>
            <a:r>
              <a:rPr lang="zh-CN" altLang="en-US" b="0" baseline="0" dirty="0" smtClean="0"/>
              <a:t> 求法向量 </a:t>
            </a:r>
            <a:r>
              <a:rPr lang="en-US" altLang="zh-CN" b="1" baseline="0" dirty="0" smtClean="0"/>
              <a:t>n = </a:t>
            </a:r>
            <a:r>
              <a:rPr lang="en-US" altLang="zh-CN" b="0" baseline="0" dirty="0" smtClean="0"/>
              <a:t>normalize[ (p2-p1) x (p3 – p1)]</a:t>
            </a:r>
          </a:p>
          <a:p>
            <a:r>
              <a:rPr lang="en-US" b="1" dirty="0" smtClean="0"/>
              <a:t>  </a:t>
            </a:r>
            <a:endParaRPr lang="en-US" b="1" dirty="0"/>
          </a:p>
        </p:txBody>
      </p:sp>
      <p:sp>
        <p:nvSpPr>
          <p:cNvPr id="4" name="Slide Number Placeholder 3"/>
          <p:cNvSpPr>
            <a:spLocks noGrp="1"/>
          </p:cNvSpPr>
          <p:nvPr>
            <p:ph type="sldNum" sz="quarter" idx="10"/>
          </p:nvPr>
        </p:nvSpPr>
        <p:spPr/>
        <p:txBody>
          <a:bodyPr/>
          <a:lstStyle/>
          <a:p>
            <a:fld id="{E9F17BB9-9CDD-491A-BF82-5D6AFE00870E}" type="slidenum">
              <a:rPr lang="en-US" smtClean="0"/>
              <a:t>6</a:t>
            </a:fld>
            <a:endParaRPr lang="zh-CN"/>
          </a:p>
        </p:txBody>
      </p:sp>
    </p:spTree>
    <p:extLst>
      <p:ext uri="{BB962C8B-B14F-4D97-AF65-F5344CB8AC3E}">
        <p14:creationId xmlns:p14="http://schemas.microsoft.com/office/powerpoint/2010/main" val="39836663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2400" dirty="0" smtClean="0">
                <a:latin typeface="宋体" panose="02010600030101010101" pitchFamily="2" charset="-122"/>
                <a:cs typeface="宋体" panose="02010600030101010101" pitchFamily="2" charset="-122"/>
              </a:rPr>
              <a:t>单位矩阵：乘以任何其他矩阵，结果和原来一样的矩阵。</a:t>
            </a:r>
            <a:endParaRPr lang="en-US" altLang="zh-CN" sz="2400" dirty="0" smtClean="0">
              <a:latin typeface="宋体" panose="02010600030101010101" pitchFamily="2" charset="-122"/>
              <a:cs typeface="宋体" panose="02010600030101010101" pitchFamily="2" charset="-122"/>
            </a:endParaRPr>
          </a:p>
          <a:p>
            <a:r>
              <a:rPr lang="zh-CN" altLang="en-US" sz="2400" dirty="0" smtClean="0">
                <a:latin typeface="宋体" panose="02010600030101010101" pitchFamily="2" charset="-122"/>
                <a:cs typeface="宋体" panose="02010600030101010101" pitchFamily="2" charset="-122"/>
              </a:rPr>
              <a:t>逆矩阵：一个矩阵乘以逆矩阵为单位矩阵。   矩阵</a:t>
            </a:r>
            <a:r>
              <a:rPr lang="en-US" altLang="zh-CN" sz="2400" dirty="0" smtClean="0">
                <a:latin typeface="宋体" panose="02010600030101010101" pitchFamily="2" charset="-122"/>
                <a:cs typeface="宋体" panose="02010600030101010101" pitchFamily="2" charset="-122"/>
              </a:rPr>
              <a:t>A</a:t>
            </a:r>
            <a:r>
              <a:rPr lang="zh-CN" altLang="en-US" sz="2400" dirty="0" smtClean="0">
                <a:latin typeface="宋体" panose="02010600030101010101" pitchFamily="2" charset="-122"/>
                <a:cs typeface="宋体" panose="02010600030101010101" pitchFamily="2" charset="-122"/>
              </a:rPr>
              <a:t>将物体绕</a:t>
            </a:r>
            <a:r>
              <a:rPr lang="en-US" altLang="zh-CN" sz="2400" dirty="0" smtClean="0">
                <a:latin typeface="宋体" panose="02010600030101010101" pitchFamily="2" charset="-122"/>
                <a:cs typeface="宋体" panose="02010600030101010101" pitchFamily="2" charset="-122"/>
              </a:rPr>
              <a:t>z</a:t>
            </a:r>
            <a:r>
              <a:rPr lang="zh-CN" altLang="en-US" sz="2400" dirty="0" smtClean="0">
                <a:latin typeface="宋体" panose="02010600030101010101" pitchFamily="2" charset="-122"/>
                <a:cs typeface="宋体" panose="02010600030101010101" pitchFamily="2" charset="-122"/>
              </a:rPr>
              <a:t>轴旋转</a:t>
            </a:r>
            <a:r>
              <a:rPr lang="en-US" altLang="zh-CN" sz="2400" dirty="0" smtClean="0">
                <a:latin typeface="宋体" panose="02010600030101010101" pitchFamily="2" charset="-122"/>
                <a:cs typeface="宋体" panose="02010600030101010101" pitchFamily="2" charset="-122"/>
              </a:rPr>
              <a:t>30</a:t>
            </a:r>
            <a:r>
              <a:rPr lang="zh-CN" altLang="en-US" sz="2400" dirty="0" smtClean="0">
                <a:latin typeface="宋体" panose="02010600030101010101" pitchFamily="2" charset="-122"/>
                <a:cs typeface="宋体" panose="02010600030101010101" pitchFamily="2" charset="-122"/>
              </a:rPr>
              <a:t>度， 则</a:t>
            </a:r>
            <a:r>
              <a:rPr lang="en-US" altLang="zh-CN" sz="2400" dirty="0" smtClean="0">
                <a:latin typeface="宋体" panose="02010600030101010101" pitchFamily="2" charset="-122"/>
                <a:cs typeface="宋体" panose="02010600030101010101" pitchFamily="2" charset="-122"/>
              </a:rPr>
              <a:t>A</a:t>
            </a:r>
            <a:r>
              <a:rPr lang="zh-CN" altLang="en-US" sz="2400" dirty="0" smtClean="0">
                <a:latin typeface="宋体" panose="02010600030101010101" pitchFamily="2" charset="-122"/>
                <a:cs typeface="宋体" panose="02010600030101010101" pitchFamily="2" charset="-122"/>
              </a:rPr>
              <a:t>的逆会绕</a:t>
            </a:r>
            <a:r>
              <a:rPr lang="en-US" altLang="zh-CN" sz="2400" dirty="0" smtClean="0">
                <a:latin typeface="宋体" panose="02010600030101010101" pitchFamily="2" charset="-122"/>
                <a:cs typeface="宋体" panose="02010600030101010101" pitchFamily="2" charset="-122"/>
              </a:rPr>
              <a:t>z</a:t>
            </a:r>
            <a:r>
              <a:rPr lang="zh-CN" altLang="en-US" sz="2400" dirty="0" smtClean="0">
                <a:latin typeface="宋体" panose="02010600030101010101" pitchFamily="2" charset="-122"/>
                <a:cs typeface="宋体" panose="02010600030101010101" pitchFamily="2" charset="-122"/>
              </a:rPr>
              <a:t>轴旋转</a:t>
            </a:r>
            <a:r>
              <a:rPr lang="en-US" altLang="zh-CN" sz="2400" dirty="0" smtClean="0">
                <a:latin typeface="宋体" panose="02010600030101010101" pitchFamily="2" charset="-122"/>
                <a:cs typeface="宋体" panose="02010600030101010101" pitchFamily="2" charset="-122"/>
              </a:rPr>
              <a:t>-30</a:t>
            </a:r>
            <a:r>
              <a:rPr lang="zh-CN" altLang="en-US" sz="2400" dirty="0" smtClean="0">
                <a:latin typeface="宋体" panose="02010600030101010101" pitchFamily="2" charset="-122"/>
                <a:cs typeface="宋体" panose="02010600030101010101" pitchFamily="2" charset="-122"/>
              </a:rPr>
              <a:t>度。 右图 </a:t>
            </a:r>
            <a:r>
              <a:rPr lang="en-US" altLang="zh-CN" sz="2400" dirty="0" smtClean="0">
                <a:latin typeface="宋体" panose="02010600030101010101" pitchFamily="2" charset="-122"/>
                <a:cs typeface="宋体" panose="02010600030101010101" pitchFamily="2" charset="-122"/>
              </a:rPr>
              <a:t>AB= BA=E</a:t>
            </a:r>
            <a:r>
              <a:rPr lang="zh-CN" altLang="en-US" sz="2400" dirty="0" smtClean="0">
                <a:latin typeface="宋体" panose="02010600030101010101" pitchFamily="2" charset="-122"/>
                <a:cs typeface="宋体" panose="02010600030101010101" pitchFamily="2" charset="-122"/>
              </a:rPr>
              <a:t>，</a:t>
            </a:r>
            <a:r>
              <a:rPr lang="en-US" altLang="zh-CN" sz="2400" dirty="0" smtClean="0">
                <a:latin typeface="宋体" panose="02010600030101010101" pitchFamily="2" charset="-122"/>
                <a:cs typeface="宋体" panose="02010600030101010101" pitchFamily="2" charset="-122"/>
              </a:rPr>
              <a:t>E</a:t>
            </a:r>
            <a:r>
              <a:rPr lang="zh-CN" altLang="en-US" sz="2400" dirty="0" smtClean="0">
                <a:latin typeface="宋体" panose="02010600030101010101" pitchFamily="2" charset="-122"/>
                <a:cs typeface="宋体" panose="02010600030101010101" pitchFamily="2" charset="-122"/>
              </a:rPr>
              <a:t>为单位矩阵， 则 </a:t>
            </a:r>
            <a:r>
              <a:rPr lang="en-US" altLang="zh-CN" sz="2400" dirty="0" smtClean="0">
                <a:latin typeface="宋体" panose="02010600030101010101" pitchFamily="2" charset="-122"/>
                <a:cs typeface="宋体" panose="02010600030101010101" pitchFamily="2" charset="-122"/>
              </a:rPr>
              <a:t>B</a:t>
            </a:r>
            <a:r>
              <a:rPr lang="zh-CN" altLang="en-US" sz="2400" dirty="0" smtClean="0">
                <a:latin typeface="宋体" panose="02010600030101010101" pitchFamily="2" charset="-122"/>
                <a:cs typeface="宋体" panose="02010600030101010101" pitchFamily="2" charset="-122"/>
              </a:rPr>
              <a:t>为 </a:t>
            </a:r>
            <a:r>
              <a:rPr lang="en-US" altLang="zh-CN" sz="2400" dirty="0" smtClean="0">
                <a:latin typeface="宋体" panose="02010600030101010101" pitchFamily="2" charset="-122"/>
                <a:cs typeface="宋体" panose="02010600030101010101" pitchFamily="2" charset="-122"/>
              </a:rPr>
              <a:t>A</a:t>
            </a:r>
            <a:r>
              <a:rPr lang="zh-CN" altLang="en-US" sz="2400" dirty="0" smtClean="0">
                <a:latin typeface="宋体" panose="02010600030101010101" pitchFamily="2" charset="-122"/>
                <a:cs typeface="宋体" panose="02010600030101010101" pitchFamily="2" charset="-122"/>
              </a:rPr>
              <a:t>的逆矩阵。</a:t>
            </a:r>
            <a:endParaRPr lang="en-US" altLang="zh-CN" sz="2400" dirty="0" smtClean="0">
              <a:latin typeface="宋体" panose="02010600030101010101" pitchFamily="2" charset="-122"/>
              <a:cs typeface="宋体" panose="02010600030101010101" pitchFamily="2" charset="-122"/>
            </a:endParaRPr>
          </a:p>
          <a:p>
            <a:r>
              <a:rPr lang="zh-CN" altLang="en-US" sz="2400" dirty="0" smtClean="0">
                <a:latin typeface="宋体" panose="02010600030101010101" pitchFamily="2" charset="-122"/>
                <a:cs typeface="宋体" panose="02010600030101010101" pitchFamily="2" charset="-122"/>
              </a:rPr>
              <a:t>转置：按原矩阵进行行列互换</a:t>
            </a:r>
            <a:endParaRPr lang="zh-CN" altLang="zh-CN" sz="2400" dirty="0" smtClean="0">
              <a:latin typeface="宋体" panose="02010600030101010101" pitchFamily="2" charset="-122"/>
              <a:cs typeface="宋体" panose="02010600030101010101" pitchFamily="2" charset="-122"/>
            </a:endParaRPr>
          </a:p>
          <a:p>
            <a:pPr marL="0" indent="0">
              <a:buNone/>
            </a:pPr>
            <a:endParaRPr lang="zh-CN" altLang="en-US" dirty="0"/>
          </a:p>
        </p:txBody>
      </p:sp>
      <p:sp>
        <p:nvSpPr>
          <p:cNvPr id="4" name="灯片编号占位符 3"/>
          <p:cNvSpPr>
            <a:spLocks noGrp="1"/>
          </p:cNvSpPr>
          <p:nvPr>
            <p:ph type="sldNum" sz="quarter" idx="10"/>
          </p:nvPr>
        </p:nvSpPr>
        <p:spPr/>
        <p:txBody>
          <a:bodyPr/>
          <a:lstStyle/>
          <a:p>
            <a:fld id="{E9F17BB9-9CDD-491A-BF82-5D6AFE00870E}" type="slidenum">
              <a:rPr lang="en-US" smtClean="0">
                <a:solidFill>
                  <a:prstClr val="black"/>
                </a:solidFill>
              </a:rPr>
              <a:pPr/>
              <a:t>7</a:t>
            </a:fld>
            <a:endParaRPr lang="zh-CN" altLang="en-US">
              <a:solidFill>
                <a:prstClr val="black"/>
              </a:solidFill>
            </a:endParaRPr>
          </a:p>
        </p:txBody>
      </p:sp>
    </p:spTree>
    <p:extLst>
      <p:ext uri="{BB962C8B-B14F-4D97-AF65-F5344CB8AC3E}">
        <p14:creationId xmlns:p14="http://schemas.microsoft.com/office/powerpoint/2010/main" val="2032398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2400" dirty="0" smtClean="0">
                <a:latin typeface="宋体" panose="02010600030101010101" pitchFamily="2" charset="-122"/>
                <a:cs typeface="宋体" panose="02010600030101010101" pitchFamily="2" charset="-122"/>
              </a:rPr>
              <a:t>注意变换矩阵在矩阵乘法中的书写次序， 因为其内部维数必须相等，因为 </a:t>
            </a:r>
            <a:r>
              <a:rPr lang="en-US" altLang="zh-CN" sz="2400" dirty="0" smtClean="0">
                <a:latin typeface="宋体" panose="02010600030101010101" pitchFamily="2" charset="-122"/>
                <a:cs typeface="宋体" panose="02010600030101010101" pitchFamily="2" charset="-122"/>
              </a:rPr>
              <a:t>1</a:t>
            </a:r>
            <a:r>
              <a:rPr lang="zh-CN" altLang="en-US" sz="2400" dirty="0" smtClean="0">
                <a:latin typeface="宋体" panose="02010600030101010101" pitchFamily="2" charset="-122"/>
                <a:cs typeface="宋体" panose="02010600030101010101" pitchFamily="2" charset="-122"/>
              </a:rPr>
              <a:t>* </a:t>
            </a:r>
            <a:r>
              <a:rPr lang="en-US" altLang="zh-CN" sz="2400" dirty="0" smtClean="0">
                <a:latin typeface="宋体" panose="02010600030101010101" pitchFamily="2" charset="-122"/>
                <a:cs typeface="宋体" panose="02010600030101010101" pitchFamily="2" charset="-122"/>
              </a:rPr>
              <a:t>n</a:t>
            </a:r>
            <a:r>
              <a:rPr lang="zh-CN" altLang="en-US" sz="2400" dirty="0" smtClean="0">
                <a:latin typeface="宋体" panose="02010600030101010101" pitchFamily="2" charset="-122"/>
                <a:cs typeface="宋体" panose="02010600030101010101" pitchFamily="2" charset="-122"/>
              </a:rPr>
              <a:t>行向量城西 </a:t>
            </a:r>
            <a:r>
              <a:rPr lang="en-US" altLang="zh-CN" sz="2400" dirty="0" smtClean="0">
                <a:latin typeface="宋体" panose="02010600030101010101" pitchFamily="2" charset="-122"/>
                <a:cs typeface="宋体" panose="02010600030101010101" pitchFamily="2" charset="-122"/>
              </a:rPr>
              <a:t>n*</a:t>
            </a:r>
            <a:r>
              <a:rPr lang="en-US" altLang="zh-CN" sz="2400" baseline="0" dirty="0" smtClean="0">
                <a:latin typeface="宋体" panose="02010600030101010101" pitchFamily="2" charset="-122"/>
                <a:cs typeface="宋体" panose="02010600030101010101" pitchFamily="2" charset="-122"/>
              </a:rPr>
              <a:t> n </a:t>
            </a:r>
            <a:r>
              <a:rPr lang="zh-CN" altLang="en-US" sz="2400" baseline="0" dirty="0" smtClean="0">
                <a:latin typeface="宋体" panose="02010600030101010101" pitchFamily="2" charset="-122"/>
                <a:cs typeface="宋体" panose="02010600030101010101" pitchFamily="2" charset="-122"/>
              </a:rPr>
              <a:t>变换矩阵， 变换矩阵在 行向量右侧；</a:t>
            </a:r>
            <a:endParaRPr lang="en-US" altLang="zh-CN" sz="2400" baseline="0" dirty="0" smtClean="0">
              <a:latin typeface="宋体" panose="02010600030101010101" pitchFamily="2" charset="-122"/>
              <a:cs typeface="宋体" panose="02010600030101010101" pitchFamily="2" charset="-122"/>
            </a:endParaRPr>
          </a:p>
          <a:p>
            <a:r>
              <a:rPr lang="zh-CN" altLang="en-US" sz="2400" baseline="0" dirty="0" smtClean="0">
                <a:latin typeface="宋体" panose="02010600030101010101" pitchFamily="2" charset="-122"/>
                <a:cs typeface="宋体" panose="02010600030101010101" pitchFamily="2" charset="-122"/>
              </a:rPr>
              <a:t>将 </a:t>
            </a:r>
            <a:r>
              <a:rPr lang="en-US" altLang="zh-CN" sz="2400" baseline="0" dirty="0" smtClean="0">
                <a:latin typeface="宋体" panose="02010600030101010101" pitchFamily="2" charset="-122"/>
                <a:cs typeface="宋体" panose="02010600030101010101" pitchFamily="2" charset="-122"/>
              </a:rPr>
              <a:t>n *n</a:t>
            </a:r>
            <a:r>
              <a:rPr lang="zh-CN" altLang="en-US" sz="2400" baseline="0" dirty="0" smtClean="0">
                <a:latin typeface="宋体" panose="02010600030101010101" pitchFamily="2" charset="-122"/>
                <a:cs typeface="宋体" panose="02010600030101010101" pitchFamily="2" charset="-122"/>
              </a:rPr>
              <a:t>变换矩阵 作用 </a:t>
            </a:r>
            <a:r>
              <a:rPr lang="en-US" altLang="zh-CN" sz="2400" baseline="0" dirty="0" smtClean="0">
                <a:latin typeface="宋体" panose="02010600030101010101" pitchFamily="2" charset="-122"/>
                <a:cs typeface="宋体" panose="02010600030101010101" pitchFamily="2" charset="-122"/>
              </a:rPr>
              <a:t>n*1 </a:t>
            </a:r>
            <a:r>
              <a:rPr lang="zh-CN" altLang="en-US" sz="2400" baseline="0" dirty="0" smtClean="0">
                <a:latin typeface="宋体" panose="02010600030101010101" pitchFamily="2" charset="-122"/>
                <a:cs typeface="宋体" panose="02010600030101010101" pitchFamily="2" charset="-122"/>
              </a:rPr>
              <a:t>列向量，变换矩阵在列向量左侧。</a:t>
            </a:r>
            <a:endParaRPr lang="zh-CN" altLang="zh-CN" sz="2400" dirty="0" smtClean="0">
              <a:latin typeface="宋体" panose="02010600030101010101" pitchFamily="2" charset="-122"/>
              <a:cs typeface="宋体" panose="02010600030101010101" pitchFamily="2" charset="-122"/>
            </a:endParaRPr>
          </a:p>
          <a:p>
            <a:pPr marL="0" indent="0">
              <a:buNone/>
            </a:pPr>
            <a:endParaRPr lang="zh-CN" altLang="en-US" dirty="0"/>
          </a:p>
        </p:txBody>
      </p:sp>
      <p:sp>
        <p:nvSpPr>
          <p:cNvPr id="4" name="灯片编号占位符 3"/>
          <p:cNvSpPr>
            <a:spLocks noGrp="1"/>
          </p:cNvSpPr>
          <p:nvPr>
            <p:ph type="sldNum" sz="quarter" idx="10"/>
          </p:nvPr>
        </p:nvSpPr>
        <p:spPr/>
        <p:txBody>
          <a:bodyPr/>
          <a:lstStyle/>
          <a:p>
            <a:fld id="{E9F17BB9-9CDD-491A-BF82-5D6AFE00870E}" type="slidenum">
              <a:rPr lang="en-US" smtClean="0">
                <a:solidFill>
                  <a:prstClr val="black"/>
                </a:solidFill>
              </a:rPr>
              <a:pPr/>
              <a:t>8</a:t>
            </a:fld>
            <a:endParaRPr lang="zh-CN" altLang="en-US">
              <a:solidFill>
                <a:prstClr val="black"/>
              </a:solidFill>
            </a:endParaRPr>
          </a:p>
        </p:txBody>
      </p:sp>
    </p:spTree>
    <p:extLst>
      <p:ext uri="{BB962C8B-B14F-4D97-AF65-F5344CB8AC3E}">
        <p14:creationId xmlns:p14="http://schemas.microsoft.com/office/powerpoint/2010/main" val="21526201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F17BB9-9CDD-491A-BF82-5D6AFE00870E}" type="slidenum">
              <a:rPr lang="en-US" smtClean="0"/>
              <a:t>9</a:t>
            </a:fld>
            <a:endParaRPr lang="zh-CN"/>
          </a:p>
        </p:txBody>
      </p:sp>
    </p:spTree>
    <p:extLst>
      <p:ext uri="{BB962C8B-B14F-4D97-AF65-F5344CB8AC3E}">
        <p14:creationId xmlns:p14="http://schemas.microsoft.com/office/powerpoint/2010/main" val="20740560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1">
    <p:spTree>
      <p:nvGrpSpPr>
        <p:cNvPr id="1" name=""/>
        <p:cNvGrpSpPr/>
        <p:nvPr/>
      </p:nvGrpSpPr>
      <p:grpSpPr>
        <a:xfrm>
          <a:off x="0" y="0"/>
          <a:ext cx="0" cy="0"/>
          <a:chOff x="0" y="0"/>
          <a:chExt cx="0" cy="0"/>
        </a:xfrm>
      </p:grpSpPr>
      <p:sp>
        <p:nvSpPr>
          <p:cNvPr id="11" name="Slide Number"/>
          <p:cNvSpPr txBox="1">
            <a:spLocks noGrp="1"/>
          </p:cNvSpPr>
          <p:nvPr>
            <p:ph type="sldNum" sz="quarter" idx="2"/>
          </p:nvPr>
        </p:nvSpPr>
        <p:spPr>
          <a:prstGeom prst="rect">
            <a:avLst/>
          </a:prstGeom>
        </p:spPr>
        <p:txBody>
          <a:bodyPr/>
          <a:lstStyle/>
          <a:p>
            <a:fld id="{86CB4B4D-7CA3-9044-876B-883B54F8677D}" type="slidenum">
              <a:rPr>
                <a:solidFill>
                  <a:srgbClr val="000000"/>
                </a:solidFill>
              </a:rPr>
              <a:t>‹#›</a:t>
            </a:fld>
            <a:endParaRPr>
              <a:solidFill>
                <a:srgbClr val="000000"/>
              </a:solidFill>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11"/>
        <p:cNvGrpSpPr/>
        <p:nvPr/>
      </p:nvGrpSpPr>
      <p:grpSpPr>
        <a:xfrm>
          <a:off x="0" y="0"/>
          <a:ext cx="0" cy="0"/>
          <a:chOff x="0" y="0"/>
          <a:chExt cx="0" cy="0"/>
        </a:xfrm>
      </p:grpSpPr>
      <p:sp>
        <p:nvSpPr>
          <p:cNvPr id="12" name="Shape 12"/>
          <p:cNvSpPr txBox="1">
            <a:spLocks noGrp="1"/>
          </p:cNvSpPr>
          <p:nvPr>
            <p:ph type="ctrTitle"/>
          </p:nvPr>
        </p:nvSpPr>
        <p:spPr>
          <a:xfrm>
            <a:off x="3048000" y="2244724"/>
            <a:ext cx="18288000" cy="4775200"/>
          </a:xfrm>
          <a:prstGeom prst="rect">
            <a:avLst/>
          </a:prstGeom>
          <a:noFill/>
          <a:ln>
            <a:noFill/>
          </a:ln>
        </p:spPr>
        <p:txBody>
          <a:bodyPr lIns="91425" tIns="91425" rIns="91425" bIns="91425" anchor="b" anchorCtr="0"/>
          <a:lstStyle>
            <a:lvl1pPr marL="0" marR="0" lvl="0" indent="0" algn="ctr" rtl="0">
              <a:lnSpc>
                <a:spcPct val="90000"/>
              </a:lnSpc>
              <a:spcBef>
                <a:spcPts val="0"/>
              </a:spcBef>
              <a:buClr>
                <a:schemeClr val="dk1"/>
              </a:buClr>
              <a:buFont typeface="Calibri" panose="020F0502020204030204"/>
              <a:buNone/>
              <a:defRPr sz="12000" b="0" i="0" u="none" strike="noStrike" cap="none">
                <a:solidFill>
                  <a:schemeClr val="dk1"/>
                </a:solidFill>
                <a:latin typeface="+mj-lt"/>
                <a:ea typeface="Calibri" panose="020F0502020204030204"/>
                <a:cs typeface="Calibri" panose="020F0502020204030204"/>
                <a:sym typeface="Calibri" panose="020F0502020204030204"/>
              </a:defRPr>
            </a:lvl1pPr>
            <a:lvl2pPr lvl="1" indent="0">
              <a:spcBef>
                <a:spcPts val="0"/>
              </a:spcBef>
              <a:buNone/>
              <a:defRPr sz="3600"/>
            </a:lvl2pPr>
            <a:lvl3pPr lvl="2" indent="0">
              <a:spcBef>
                <a:spcPts val="0"/>
              </a:spcBef>
              <a:buNone/>
              <a:defRPr sz="3600"/>
            </a:lvl3pPr>
            <a:lvl4pPr lvl="3" indent="0">
              <a:spcBef>
                <a:spcPts val="0"/>
              </a:spcBef>
              <a:buNone/>
              <a:defRPr sz="3600"/>
            </a:lvl4pPr>
            <a:lvl5pPr lvl="4" indent="0">
              <a:spcBef>
                <a:spcPts val="0"/>
              </a:spcBef>
              <a:buNone/>
              <a:defRPr sz="3600"/>
            </a:lvl5pPr>
            <a:lvl6pPr lvl="5" indent="0">
              <a:spcBef>
                <a:spcPts val="0"/>
              </a:spcBef>
              <a:buNone/>
              <a:defRPr sz="3600"/>
            </a:lvl6pPr>
            <a:lvl7pPr lvl="6" indent="0">
              <a:spcBef>
                <a:spcPts val="0"/>
              </a:spcBef>
              <a:buNone/>
              <a:defRPr sz="3600"/>
            </a:lvl7pPr>
            <a:lvl8pPr lvl="7" indent="0">
              <a:spcBef>
                <a:spcPts val="0"/>
              </a:spcBef>
              <a:buNone/>
              <a:defRPr sz="3600"/>
            </a:lvl8pPr>
            <a:lvl9pPr lvl="8" indent="0">
              <a:spcBef>
                <a:spcPts val="0"/>
              </a:spcBef>
              <a:buNone/>
              <a:defRPr sz="3600"/>
            </a:lvl9pPr>
          </a:lstStyle>
          <a:p>
            <a:r>
              <a:rPr lang="en-US" dirty="0"/>
              <a:t>Click to edit Master title style</a:t>
            </a:r>
            <a:endParaRPr dirty="0"/>
          </a:p>
        </p:txBody>
      </p:sp>
      <p:sp>
        <p:nvSpPr>
          <p:cNvPr id="13" name="Shape 13"/>
          <p:cNvSpPr txBox="1">
            <a:spLocks noGrp="1"/>
          </p:cNvSpPr>
          <p:nvPr>
            <p:ph type="subTitle" idx="1"/>
          </p:nvPr>
        </p:nvSpPr>
        <p:spPr>
          <a:xfrm>
            <a:off x="3048000" y="7204077"/>
            <a:ext cx="18288000" cy="3311522"/>
          </a:xfrm>
          <a:prstGeom prst="rect">
            <a:avLst/>
          </a:prstGeom>
          <a:noFill/>
          <a:ln>
            <a:noFill/>
          </a:ln>
        </p:spPr>
        <p:txBody>
          <a:bodyPr lIns="91425" tIns="91425" rIns="91425" bIns="91425" anchor="t" anchorCtr="0"/>
          <a:lstStyle>
            <a:lvl1pPr marL="0" marR="0" lvl="0" indent="0" algn="ctr" rtl="0">
              <a:lnSpc>
                <a:spcPct val="90000"/>
              </a:lnSpc>
              <a:spcBef>
                <a:spcPts val="2000"/>
              </a:spcBef>
              <a:buClr>
                <a:schemeClr val="dk1"/>
              </a:buClr>
              <a:buFont typeface="Arial" panose="020B0604020202020204"/>
              <a:buNone/>
              <a:defRPr sz="4800" b="0" i="0" u="none" strike="noStrike" cap="none">
                <a:solidFill>
                  <a:schemeClr val="dk1"/>
                </a:solidFill>
                <a:latin typeface="+mn-lt"/>
                <a:ea typeface="Calibri" panose="020F0502020204030204"/>
                <a:cs typeface="Calibri" panose="020F0502020204030204"/>
                <a:sym typeface="Calibri" panose="020F0502020204030204"/>
              </a:defRPr>
            </a:lvl1pPr>
            <a:lvl2pPr marL="914400" marR="0" lvl="1" indent="0" algn="ctr" rtl="0">
              <a:lnSpc>
                <a:spcPct val="90000"/>
              </a:lnSpc>
              <a:spcBef>
                <a:spcPts val="1000"/>
              </a:spcBef>
              <a:buClr>
                <a:schemeClr val="dk1"/>
              </a:buClr>
              <a:buFont typeface="Arial" panose="020B0604020202020204"/>
              <a:buNone/>
              <a:defRPr sz="4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828800" marR="0" lvl="2" indent="0" algn="ctr" rtl="0">
              <a:lnSpc>
                <a:spcPct val="90000"/>
              </a:lnSpc>
              <a:spcBef>
                <a:spcPts val="1000"/>
              </a:spcBef>
              <a:buClr>
                <a:schemeClr val="dk1"/>
              </a:buClr>
              <a:buFont typeface="Arial" panose="020B0604020202020204"/>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2743200" marR="0" lvl="3" indent="0" algn="ctr" rtl="0">
              <a:lnSpc>
                <a:spcPct val="90000"/>
              </a:lnSpc>
              <a:spcBef>
                <a:spcPts val="1000"/>
              </a:spcBef>
              <a:buClr>
                <a:schemeClr val="dk1"/>
              </a:buClr>
              <a:buFont typeface="Arial" panose="020B0604020202020204"/>
              <a:buNone/>
              <a:defRPr sz="3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3657600" marR="0" lvl="4" indent="0" algn="ctr" rtl="0">
              <a:lnSpc>
                <a:spcPct val="90000"/>
              </a:lnSpc>
              <a:spcBef>
                <a:spcPts val="1000"/>
              </a:spcBef>
              <a:buClr>
                <a:schemeClr val="dk1"/>
              </a:buClr>
              <a:buFont typeface="Arial" panose="020B0604020202020204"/>
              <a:buNone/>
              <a:defRPr sz="3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4572000" marR="0" lvl="5" indent="0" algn="ctr" rtl="0">
              <a:lnSpc>
                <a:spcPct val="90000"/>
              </a:lnSpc>
              <a:spcBef>
                <a:spcPts val="1000"/>
              </a:spcBef>
              <a:buClr>
                <a:schemeClr val="dk1"/>
              </a:buClr>
              <a:buFont typeface="Arial" panose="020B0604020202020204"/>
              <a:buNone/>
              <a:defRPr sz="3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5486400" marR="0" lvl="6" indent="0" algn="ctr" rtl="0">
              <a:lnSpc>
                <a:spcPct val="90000"/>
              </a:lnSpc>
              <a:spcBef>
                <a:spcPts val="1000"/>
              </a:spcBef>
              <a:buClr>
                <a:schemeClr val="dk1"/>
              </a:buClr>
              <a:buFont typeface="Arial" panose="020B0604020202020204"/>
              <a:buNone/>
              <a:defRPr sz="3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6400800" marR="0" lvl="7" indent="0" algn="ctr" rtl="0">
              <a:lnSpc>
                <a:spcPct val="90000"/>
              </a:lnSpc>
              <a:spcBef>
                <a:spcPts val="1000"/>
              </a:spcBef>
              <a:buClr>
                <a:schemeClr val="dk1"/>
              </a:buClr>
              <a:buFont typeface="Arial" panose="020B0604020202020204"/>
              <a:buNone/>
              <a:defRPr sz="3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7315200" marR="0" lvl="8" indent="0" algn="ctr" rtl="0">
              <a:lnSpc>
                <a:spcPct val="90000"/>
              </a:lnSpc>
              <a:spcBef>
                <a:spcPts val="1000"/>
              </a:spcBef>
              <a:buClr>
                <a:schemeClr val="dk1"/>
              </a:buClr>
              <a:buFont typeface="Arial" panose="020B0604020202020204"/>
              <a:buNone/>
              <a:defRPr sz="3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r>
              <a:rPr lang="en-US" dirty="0"/>
              <a:t>Click to edit Master subtitle style</a:t>
            </a:r>
            <a:endParaRPr dirty="0"/>
          </a:p>
        </p:txBody>
      </p:sp>
      <p:sp>
        <p:nvSpPr>
          <p:cNvPr id="14" name="Shape 14"/>
          <p:cNvSpPr txBox="1">
            <a:spLocks noGrp="1"/>
          </p:cNvSpPr>
          <p:nvPr>
            <p:ph type="dt" idx="10"/>
          </p:nvPr>
        </p:nvSpPr>
        <p:spPr>
          <a:xfrm>
            <a:off x="1676403" y="12712703"/>
            <a:ext cx="5486398" cy="730250"/>
          </a:xfrm>
          <a:prstGeom prst="rect">
            <a:avLst/>
          </a:prstGeom>
          <a:noFill/>
          <a:ln>
            <a:noFill/>
          </a:ln>
        </p:spPr>
        <p:txBody>
          <a:bodyPr lIns="91425" tIns="91425" rIns="91425" bIns="91425" anchor="ctr" anchorCtr="0"/>
          <a:lstStyle>
            <a:lvl1pPr marL="0" marR="0" lvl="0" indent="0" algn="l" rtl="0">
              <a:spcBef>
                <a:spcPts val="0"/>
              </a:spcBef>
              <a:buNone/>
              <a:defRPr sz="24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914400" marR="0" lvl="1"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828800" marR="0" lvl="2"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2743200" marR="0" lvl="3"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3657600" marR="0" lvl="4"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4572000" marR="0" lvl="5"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5486400" marR="0" lvl="6"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6400800" marR="0" lvl="7"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7315200" marR="0" lvl="8"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lang="en-US"/>
          </a:p>
        </p:txBody>
      </p:sp>
      <p:sp>
        <p:nvSpPr>
          <p:cNvPr id="15" name="Shape 15"/>
          <p:cNvSpPr txBox="1">
            <a:spLocks noGrp="1"/>
          </p:cNvSpPr>
          <p:nvPr>
            <p:ph type="ftr" idx="11"/>
          </p:nvPr>
        </p:nvSpPr>
        <p:spPr>
          <a:xfrm>
            <a:off x="8077200" y="12712703"/>
            <a:ext cx="8229600" cy="730250"/>
          </a:xfrm>
          <a:prstGeom prst="rect">
            <a:avLst/>
          </a:prstGeom>
          <a:noFill/>
          <a:ln>
            <a:noFill/>
          </a:ln>
        </p:spPr>
        <p:txBody>
          <a:bodyPr lIns="91425" tIns="91425" rIns="91425" bIns="91425" anchor="ctr" anchorCtr="0"/>
          <a:lstStyle>
            <a:lvl1pPr marL="0" marR="0" lvl="0" indent="0" algn="ctr" rtl="0">
              <a:spcBef>
                <a:spcPts val="0"/>
              </a:spcBef>
              <a:buNone/>
              <a:defRPr sz="24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914400" marR="0" lvl="1"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828800" marR="0" lvl="2"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2743200" marR="0" lvl="3"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3657600" marR="0" lvl="4"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4572000" marR="0" lvl="5"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5486400" marR="0" lvl="6"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6400800" marR="0" lvl="7"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7315200" marR="0" lvl="8"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lang="en-US"/>
          </a:p>
        </p:txBody>
      </p:sp>
      <p:sp>
        <p:nvSpPr>
          <p:cNvPr id="16" name="Shape 16"/>
          <p:cNvSpPr txBox="1">
            <a:spLocks noGrp="1"/>
          </p:cNvSpPr>
          <p:nvPr>
            <p:ph type="sldNum" idx="12"/>
          </p:nvPr>
        </p:nvSpPr>
        <p:spPr>
          <a:xfrm>
            <a:off x="17221203" y="12712703"/>
            <a:ext cx="5486398" cy="730250"/>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2400" smtClean="0">
                <a:solidFill>
                  <a:srgbClr val="888888"/>
                </a:solidFill>
                <a:latin typeface="Calibri" panose="020F0502020204030204"/>
                <a:ea typeface="Calibri" panose="020F0502020204030204"/>
                <a:cs typeface="Calibri" panose="020F0502020204030204"/>
                <a:sym typeface="Calibri" panose="020F0502020204030204"/>
              </a:rPr>
              <a:t>‹#›</a:t>
            </a:fld>
            <a:endParaRPr lang="en-US" sz="2400">
              <a:solidFill>
                <a:srgbClr val="888888"/>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1">
    <p:spTree>
      <p:nvGrpSpPr>
        <p:cNvPr id="1" name=""/>
        <p:cNvGrpSpPr/>
        <p:nvPr/>
      </p:nvGrpSpPr>
      <p:grpSpPr>
        <a:xfrm>
          <a:off x="0" y="0"/>
          <a:ext cx="0" cy="0"/>
          <a:chOff x="0" y="0"/>
          <a:chExt cx="0" cy="0"/>
        </a:xfrm>
      </p:grpSpPr>
      <p:sp>
        <p:nvSpPr>
          <p:cNvPr id="11" name="Slide Number"/>
          <p:cNvSpPr txBox="1">
            <a:spLocks noGrp="1"/>
          </p:cNvSpPr>
          <p:nvPr>
            <p:ph type="sldNum" sz="quarter" idx="2"/>
          </p:nvPr>
        </p:nvSpPr>
        <p:spPr>
          <a:prstGeom prst="rect">
            <a:avLst/>
          </a:prstGeom>
        </p:spPr>
        <p:txBody>
          <a:bodyPr/>
          <a:lstStyle/>
          <a:p>
            <a:fld id="{86CB4B4D-7CA3-9044-876B-883B54F8677D}" type="slidenum">
              <a:rPr>
                <a:solidFill>
                  <a:srgbClr val="000000"/>
                </a:solidFill>
              </a:rPr>
              <a:t>‹#›</a:t>
            </a:fld>
            <a:endParaRPr>
              <a:solidFill>
                <a:srgbClr val="000000"/>
              </a:solidFill>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page 2">
    <p:spTree>
      <p:nvGrpSpPr>
        <p:cNvPr id="1" name=""/>
        <p:cNvGrpSpPr/>
        <p:nvPr/>
      </p:nvGrpSpPr>
      <p:grpSpPr>
        <a:xfrm>
          <a:off x="0" y="0"/>
          <a:ext cx="0" cy="0"/>
          <a:chOff x="0" y="0"/>
          <a:chExt cx="0" cy="0"/>
        </a:xfrm>
      </p:grpSpPr>
      <p:sp>
        <p:nvSpPr>
          <p:cNvPr id="26" name="Slide Number"/>
          <p:cNvSpPr txBox="1">
            <a:spLocks noGrp="1"/>
          </p:cNvSpPr>
          <p:nvPr>
            <p:ph type="sldNum" sz="quarter" idx="2"/>
          </p:nvPr>
        </p:nvSpPr>
        <p:spPr>
          <a:xfrm>
            <a:off x="23646937" y="13030200"/>
            <a:ext cx="479297" cy="471924"/>
          </a:xfrm>
          <a:prstGeom prst="rect">
            <a:avLst/>
          </a:prstGeom>
        </p:spPr>
        <p:txBody>
          <a:bodyPr/>
          <a:lstStyle>
            <a:lvl1pPr>
              <a:defRPr sz="2400">
                <a:latin typeface="+mn-lt"/>
                <a:ea typeface="+mn-ea"/>
                <a:cs typeface="+mn-cs"/>
                <a:sym typeface="Helvetica Light"/>
              </a:defRPr>
            </a:lvl1pPr>
          </a:lstStyle>
          <a:p>
            <a:fld id="{86CB4B4D-7CA3-9044-876B-883B54F8677D}" type="slidenum">
              <a:rPr>
                <a:solidFill>
                  <a:srgbClr val="000000"/>
                </a:solidFill>
              </a:rPr>
              <a:t>‹#›</a:t>
            </a:fld>
            <a:endParaRPr>
              <a:solidFill>
                <a:srgbClr val="000000"/>
              </a:solidFill>
            </a:endParaRPr>
          </a:p>
        </p:txBody>
      </p:sp>
      <p:sp>
        <p:nvSpPr>
          <p:cNvPr id="27" name="Rectangle"/>
          <p:cNvSpPr/>
          <p:nvPr/>
        </p:nvSpPr>
        <p:spPr>
          <a:xfrm>
            <a:off x="-20535" y="843427"/>
            <a:ext cx="477378" cy="1311938"/>
          </a:xfrm>
          <a:prstGeom prst="rect">
            <a:avLst/>
          </a:prstGeom>
          <a:solidFill>
            <a:srgbClr val="FFFC73"/>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page">
    <p:spTree>
      <p:nvGrpSpPr>
        <p:cNvPr id="1" name=""/>
        <p:cNvGrpSpPr/>
        <p:nvPr/>
      </p:nvGrpSpPr>
      <p:grpSpPr>
        <a:xfrm>
          <a:off x="0" y="0"/>
          <a:ext cx="0" cy="0"/>
          <a:chOff x="0" y="0"/>
          <a:chExt cx="0" cy="0"/>
        </a:xfrm>
      </p:grpSpPr>
      <p:sp>
        <p:nvSpPr>
          <p:cNvPr id="34" name="Slide Number"/>
          <p:cNvSpPr txBox="1">
            <a:spLocks noGrp="1"/>
          </p:cNvSpPr>
          <p:nvPr>
            <p:ph type="sldNum" sz="quarter" idx="2"/>
          </p:nvPr>
        </p:nvSpPr>
        <p:spPr>
          <a:xfrm>
            <a:off x="23646937" y="13030200"/>
            <a:ext cx="479297" cy="471924"/>
          </a:xfrm>
          <a:prstGeom prst="rect">
            <a:avLst/>
          </a:prstGeom>
        </p:spPr>
        <p:txBody>
          <a:bodyPr/>
          <a:lstStyle>
            <a:lvl1pPr>
              <a:defRPr sz="2400">
                <a:latin typeface="+mn-lt"/>
                <a:ea typeface="+mn-ea"/>
                <a:cs typeface="+mn-cs"/>
                <a:sym typeface="Helvetica Light"/>
              </a:defRPr>
            </a:lvl1pPr>
          </a:lstStyle>
          <a:p>
            <a:fld id="{86CB4B4D-7CA3-9044-876B-883B54F8677D}" type="slidenum">
              <a:rPr>
                <a:solidFill>
                  <a:srgbClr val="000000"/>
                </a:solidFill>
              </a:rPr>
              <a:t>‹#›</a:t>
            </a:fld>
            <a:endParaRPr>
              <a:solidFill>
                <a:srgbClr val="000000"/>
              </a:solidFill>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1">
    <p:spTree>
      <p:nvGrpSpPr>
        <p:cNvPr id="1" name=""/>
        <p:cNvGrpSpPr/>
        <p:nvPr/>
      </p:nvGrpSpPr>
      <p:grpSpPr>
        <a:xfrm>
          <a:off x="0" y="0"/>
          <a:ext cx="0" cy="0"/>
          <a:chOff x="0" y="0"/>
          <a:chExt cx="0" cy="0"/>
        </a:xfrm>
      </p:grpSpPr>
      <p:sp>
        <p:nvSpPr>
          <p:cNvPr id="11" name="Slide Number"/>
          <p:cNvSpPr txBox="1">
            <a:spLocks noGrp="1"/>
          </p:cNvSpPr>
          <p:nvPr>
            <p:ph type="sldNum" sz="quarter" idx="2"/>
          </p:nvPr>
        </p:nvSpPr>
        <p:spPr>
          <a:prstGeom prst="rect">
            <a:avLst/>
          </a:prstGeom>
        </p:spPr>
        <p:txBody>
          <a:bodyPr/>
          <a:lstStyle/>
          <a:p>
            <a:fld id="{86CB4B4D-7CA3-9044-876B-883B54F8677D}" type="slidenum">
              <a:rPr>
                <a:solidFill>
                  <a:srgbClr val="000000"/>
                </a:solidFill>
              </a:rPr>
              <a:pPr/>
              <a:t>‹#›</a:t>
            </a:fld>
            <a:endParaRPr>
              <a:solidFill>
                <a:srgbClr val="000000"/>
              </a:solidFill>
            </a:endParaRPr>
          </a:p>
        </p:txBody>
      </p:sp>
    </p:spTree>
    <p:extLst>
      <p:ext uri="{BB962C8B-B14F-4D97-AF65-F5344CB8AC3E}">
        <p14:creationId xmlns:p14="http://schemas.microsoft.com/office/powerpoint/2010/main" val="481994133"/>
      </p:ext>
    </p:extLst>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page">
    <p:spTree>
      <p:nvGrpSpPr>
        <p:cNvPr id="1" name=""/>
        <p:cNvGrpSpPr/>
        <p:nvPr/>
      </p:nvGrpSpPr>
      <p:grpSpPr>
        <a:xfrm>
          <a:off x="0" y="0"/>
          <a:ext cx="0" cy="0"/>
          <a:chOff x="0" y="0"/>
          <a:chExt cx="0" cy="0"/>
        </a:xfrm>
      </p:grpSpPr>
      <p:sp>
        <p:nvSpPr>
          <p:cNvPr id="34" name="Slide Number"/>
          <p:cNvSpPr txBox="1">
            <a:spLocks noGrp="1"/>
          </p:cNvSpPr>
          <p:nvPr>
            <p:ph type="sldNum" sz="quarter" idx="2"/>
          </p:nvPr>
        </p:nvSpPr>
        <p:spPr>
          <a:xfrm>
            <a:off x="23646937" y="13030200"/>
            <a:ext cx="479297" cy="471924"/>
          </a:xfrm>
          <a:prstGeom prst="rect">
            <a:avLst/>
          </a:prstGeom>
        </p:spPr>
        <p:txBody>
          <a:bodyPr/>
          <a:lstStyle>
            <a:lvl1pPr>
              <a:defRPr sz="2400">
                <a:latin typeface="+mn-lt"/>
                <a:ea typeface="+mn-ea"/>
                <a:cs typeface="+mn-cs"/>
                <a:sym typeface="Helvetica Light"/>
              </a:defRPr>
            </a:lvl1pPr>
          </a:lstStyle>
          <a:p>
            <a:fld id="{86CB4B4D-7CA3-9044-876B-883B54F8677D}" type="slidenum">
              <a:rPr>
                <a:solidFill>
                  <a:srgbClr val="000000"/>
                </a:solidFill>
              </a:rPr>
              <a:pPr/>
              <a:t>‹#›</a:t>
            </a:fld>
            <a:endParaRPr>
              <a:solidFill>
                <a:srgbClr val="000000"/>
              </a:solidFill>
            </a:endParaRPr>
          </a:p>
        </p:txBody>
      </p:sp>
    </p:spTree>
    <p:extLst>
      <p:ext uri="{BB962C8B-B14F-4D97-AF65-F5344CB8AC3E}">
        <p14:creationId xmlns:p14="http://schemas.microsoft.com/office/powerpoint/2010/main" val="1059624058"/>
      </p:ext>
    </p:extLst>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11"/>
        <p:cNvGrpSpPr/>
        <p:nvPr/>
      </p:nvGrpSpPr>
      <p:grpSpPr>
        <a:xfrm>
          <a:off x="0" y="0"/>
          <a:ext cx="0" cy="0"/>
          <a:chOff x="0" y="0"/>
          <a:chExt cx="0" cy="0"/>
        </a:xfrm>
      </p:grpSpPr>
      <p:sp>
        <p:nvSpPr>
          <p:cNvPr id="12" name="Shape 12"/>
          <p:cNvSpPr txBox="1">
            <a:spLocks noGrp="1"/>
          </p:cNvSpPr>
          <p:nvPr>
            <p:ph type="ctrTitle"/>
          </p:nvPr>
        </p:nvSpPr>
        <p:spPr>
          <a:xfrm>
            <a:off x="3048000" y="2244724"/>
            <a:ext cx="18288000" cy="4775200"/>
          </a:xfrm>
          <a:prstGeom prst="rect">
            <a:avLst/>
          </a:prstGeom>
          <a:noFill/>
          <a:ln>
            <a:noFill/>
          </a:ln>
        </p:spPr>
        <p:txBody>
          <a:bodyPr lIns="91425" tIns="91425" rIns="91425" bIns="91425" anchor="b" anchorCtr="0"/>
          <a:lstStyle>
            <a:lvl1pPr marL="0" marR="0" lvl="0" indent="0" algn="ctr" rtl="0">
              <a:lnSpc>
                <a:spcPct val="90000"/>
              </a:lnSpc>
              <a:spcBef>
                <a:spcPts val="0"/>
              </a:spcBef>
              <a:buClr>
                <a:schemeClr val="dk1"/>
              </a:buClr>
              <a:buFont typeface="Calibri" panose="020F0502020204030204"/>
              <a:buNone/>
              <a:defRPr sz="12000" b="0" i="0" u="none" strike="noStrike" cap="none">
                <a:solidFill>
                  <a:schemeClr val="dk1"/>
                </a:solidFill>
                <a:latin typeface="+mj-lt"/>
                <a:ea typeface="Calibri" panose="020F0502020204030204"/>
                <a:cs typeface="Calibri" panose="020F0502020204030204"/>
                <a:sym typeface="Calibri" panose="020F0502020204030204"/>
              </a:defRPr>
            </a:lvl1pPr>
            <a:lvl2pPr lvl="1" indent="0">
              <a:spcBef>
                <a:spcPts val="0"/>
              </a:spcBef>
              <a:buNone/>
              <a:defRPr sz="3600"/>
            </a:lvl2pPr>
            <a:lvl3pPr lvl="2" indent="0">
              <a:spcBef>
                <a:spcPts val="0"/>
              </a:spcBef>
              <a:buNone/>
              <a:defRPr sz="3600"/>
            </a:lvl3pPr>
            <a:lvl4pPr lvl="3" indent="0">
              <a:spcBef>
                <a:spcPts val="0"/>
              </a:spcBef>
              <a:buNone/>
              <a:defRPr sz="3600"/>
            </a:lvl4pPr>
            <a:lvl5pPr lvl="4" indent="0">
              <a:spcBef>
                <a:spcPts val="0"/>
              </a:spcBef>
              <a:buNone/>
              <a:defRPr sz="3600"/>
            </a:lvl5pPr>
            <a:lvl6pPr lvl="5" indent="0">
              <a:spcBef>
                <a:spcPts val="0"/>
              </a:spcBef>
              <a:buNone/>
              <a:defRPr sz="3600"/>
            </a:lvl6pPr>
            <a:lvl7pPr lvl="6" indent="0">
              <a:spcBef>
                <a:spcPts val="0"/>
              </a:spcBef>
              <a:buNone/>
              <a:defRPr sz="3600"/>
            </a:lvl7pPr>
            <a:lvl8pPr lvl="7" indent="0">
              <a:spcBef>
                <a:spcPts val="0"/>
              </a:spcBef>
              <a:buNone/>
              <a:defRPr sz="3600"/>
            </a:lvl8pPr>
            <a:lvl9pPr lvl="8" indent="0">
              <a:spcBef>
                <a:spcPts val="0"/>
              </a:spcBef>
              <a:buNone/>
              <a:defRPr sz="3600"/>
            </a:lvl9pPr>
          </a:lstStyle>
          <a:p>
            <a:r>
              <a:rPr lang="en-US" dirty="0"/>
              <a:t>Click to edit Master title style</a:t>
            </a:r>
            <a:endParaRPr dirty="0"/>
          </a:p>
        </p:txBody>
      </p:sp>
      <p:sp>
        <p:nvSpPr>
          <p:cNvPr id="13" name="Shape 13"/>
          <p:cNvSpPr txBox="1">
            <a:spLocks noGrp="1"/>
          </p:cNvSpPr>
          <p:nvPr>
            <p:ph type="subTitle" idx="1"/>
          </p:nvPr>
        </p:nvSpPr>
        <p:spPr>
          <a:xfrm>
            <a:off x="3048000" y="7204077"/>
            <a:ext cx="18288000" cy="3311522"/>
          </a:xfrm>
          <a:prstGeom prst="rect">
            <a:avLst/>
          </a:prstGeom>
          <a:noFill/>
          <a:ln>
            <a:noFill/>
          </a:ln>
        </p:spPr>
        <p:txBody>
          <a:bodyPr lIns="91425" tIns="91425" rIns="91425" bIns="91425" anchor="t" anchorCtr="0"/>
          <a:lstStyle>
            <a:lvl1pPr marL="0" marR="0" lvl="0" indent="0" algn="ctr" rtl="0">
              <a:lnSpc>
                <a:spcPct val="90000"/>
              </a:lnSpc>
              <a:spcBef>
                <a:spcPts val="2000"/>
              </a:spcBef>
              <a:buClr>
                <a:schemeClr val="dk1"/>
              </a:buClr>
              <a:buFont typeface="Arial" panose="020B0604020202020204"/>
              <a:buNone/>
              <a:defRPr sz="4800" b="0" i="0" u="none" strike="noStrike" cap="none">
                <a:solidFill>
                  <a:schemeClr val="dk1"/>
                </a:solidFill>
                <a:latin typeface="+mn-lt"/>
                <a:ea typeface="Calibri" panose="020F0502020204030204"/>
                <a:cs typeface="Calibri" panose="020F0502020204030204"/>
                <a:sym typeface="Calibri" panose="020F0502020204030204"/>
              </a:defRPr>
            </a:lvl1pPr>
            <a:lvl2pPr marL="914400" marR="0" lvl="1" indent="0" algn="ctr" rtl="0">
              <a:lnSpc>
                <a:spcPct val="90000"/>
              </a:lnSpc>
              <a:spcBef>
                <a:spcPts val="1000"/>
              </a:spcBef>
              <a:buClr>
                <a:schemeClr val="dk1"/>
              </a:buClr>
              <a:buFont typeface="Arial" panose="020B0604020202020204"/>
              <a:buNone/>
              <a:defRPr sz="4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828800" marR="0" lvl="2" indent="0" algn="ctr" rtl="0">
              <a:lnSpc>
                <a:spcPct val="90000"/>
              </a:lnSpc>
              <a:spcBef>
                <a:spcPts val="1000"/>
              </a:spcBef>
              <a:buClr>
                <a:schemeClr val="dk1"/>
              </a:buClr>
              <a:buFont typeface="Arial" panose="020B0604020202020204"/>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2743200" marR="0" lvl="3" indent="0" algn="ctr" rtl="0">
              <a:lnSpc>
                <a:spcPct val="90000"/>
              </a:lnSpc>
              <a:spcBef>
                <a:spcPts val="1000"/>
              </a:spcBef>
              <a:buClr>
                <a:schemeClr val="dk1"/>
              </a:buClr>
              <a:buFont typeface="Arial" panose="020B0604020202020204"/>
              <a:buNone/>
              <a:defRPr sz="3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3657600" marR="0" lvl="4" indent="0" algn="ctr" rtl="0">
              <a:lnSpc>
                <a:spcPct val="90000"/>
              </a:lnSpc>
              <a:spcBef>
                <a:spcPts val="1000"/>
              </a:spcBef>
              <a:buClr>
                <a:schemeClr val="dk1"/>
              </a:buClr>
              <a:buFont typeface="Arial" panose="020B0604020202020204"/>
              <a:buNone/>
              <a:defRPr sz="3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4572000" marR="0" lvl="5" indent="0" algn="ctr" rtl="0">
              <a:lnSpc>
                <a:spcPct val="90000"/>
              </a:lnSpc>
              <a:spcBef>
                <a:spcPts val="1000"/>
              </a:spcBef>
              <a:buClr>
                <a:schemeClr val="dk1"/>
              </a:buClr>
              <a:buFont typeface="Arial" panose="020B0604020202020204"/>
              <a:buNone/>
              <a:defRPr sz="3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5486400" marR="0" lvl="6" indent="0" algn="ctr" rtl="0">
              <a:lnSpc>
                <a:spcPct val="90000"/>
              </a:lnSpc>
              <a:spcBef>
                <a:spcPts val="1000"/>
              </a:spcBef>
              <a:buClr>
                <a:schemeClr val="dk1"/>
              </a:buClr>
              <a:buFont typeface="Arial" panose="020B0604020202020204"/>
              <a:buNone/>
              <a:defRPr sz="3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6400800" marR="0" lvl="7" indent="0" algn="ctr" rtl="0">
              <a:lnSpc>
                <a:spcPct val="90000"/>
              </a:lnSpc>
              <a:spcBef>
                <a:spcPts val="1000"/>
              </a:spcBef>
              <a:buClr>
                <a:schemeClr val="dk1"/>
              </a:buClr>
              <a:buFont typeface="Arial" panose="020B0604020202020204"/>
              <a:buNone/>
              <a:defRPr sz="3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7315200" marR="0" lvl="8" indent="0" algn="ctr" rtl="0">
              <a:lnSpc>
                <a:spcPct val="90000"/>
              </a:lnSpc>
              <a:spcBef>
                <a:spcPts val="1000"/>
              </a:spcBef>
              <a:buClr>
                <a:schemeClr val="dk1"/>
              </a:buClr>
              <a:buFont typeface="Arial" panose="020B0604020202020204"/>
              <a:buNone/>
              <a:defRPr sz="3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r>
              <a:rPr lang="en-US" dirty="0"/>
              <a:t>Click to edit Master subtitle style</a:t>
            </a:r>
            <a:endParaRPr dirty="0"/>
          </a:p>
        </p:txBody>
      </p:sp>
      <p:sp>
        <p:nvSpPr>
          <p:cNvPr id="14" name="Shape 14"/>
          <p:cNvSpPr txBox="1">
            <a:spLocks noGrp="1"/>
          </p:cNvSpPr>
          <p:nvPr>
            <p:ph type="dt" idx="10"/>
          </p:nvPr>
        </p:nvSpPr>
        <p:spPr>
          <a:xfrm>
            <a:off x="1676403" y="12712703"/>
            <a:ext cx="5486398" cy="730250"/>
          </a:xfrm>
          <a:prstGeom prst="rect">
            <a:avLst/>
          </a:prstGeom>
          <a:noFill/>
          <a:ln>
            <a:noFill/>
          </a:ln>
        </p:spPr>
        <p:txBody>
          <a:bodyPr lIns="91425" tIns="91425" rIns="91425" bIns="91425" anchor="ctr" anchorCtr="0"/>
          <a:lstStyle>
            <a:lvl1pPr marL="0" marR="0" lvl="0" indent="0" algn="l" rtl="0">
              <a:spcBef>
                <a:spcPts val="0"/>
              </a:spcBef>
              <a:buNone/>
              <a:defRPr sz="24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914400" marR="0" lvl="1"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828800" marR="0" lvl="2"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2743200" marR="0" lvl="3"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3657600" marR="0" lvl="4"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4572000" marR="0" lvl="5"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5486400" marR="0" lvl="6"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6400800" marR="0" lvl="7"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7315200" marR="0" lvl="8"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lang="en-US"/>
          </a:p>
        </p:txBody>
      </p:sp>
      <p:sp>
        <p:nvSpPr>
          <p:cNvPr id="15" name="Shape 15"/>
          <p:cNvSpPr txBox="1">
            <a:spLocks noGrp="1"/>
          </p:cNvSpPr>
          <p:nvPr>
            <p:ph type="ftr" idx="11"/>
          </p:nvPr>
        </p:nvSpPr>
        <p:spPr>
          <a:xfrm>
            <a:off x="8077200" y="12712703"/>
            <a:ext cx="8229600" cy="730250"/>
          </a:xfrm>
          <a:prstGeom prst="rect">
            <a:avLst/>
          </a:prstGeom>
          <a:noFill/>
          <a:ln>
            <a:noFill/>
          </a:ln>
        </p:spPr>
        <p:txBody>
          <a:bodyPr lIns="91425" tIns="91425" rIns="91425" bIns="91425" anchor="ctr" anchorCtr="0"/>
          <a:lstStyle>
            <a:lvl1pPr marL="0" marR="0" lvl="0" indent="0" algn="ctr" rtl="0">
              <a:spcBef>
                <a:spcPts val="0"/>
              </a:spcBef>
              <a:buNone/>
              <a:defRPr sz="24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914400" marR="0" lvl="1"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828800" marR="0" lvl="2"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2743200" marR="0" lvl="3"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3657600" marR="0" lvl="4"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4572000" marR="0" lvl="5"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5486400" marR="0" lvl="6"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6400800" marR="0" lvl="7"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7315200" marR="0" lvl="8"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lang="en-US"/>
          </a:p>
        </p:txBody>
      </p:sp>
      <p:sp>
        <p:nvSpPr>
          <p:cNvPr id="16" name="Shape 16"/>
          <p:cNvSpPr txBox="1">
            <a:spLocks noGrp="1"/>
          </p:cNvSpPr>
          <p:nvPr>
            <p:ph type="sldNum" idx="12"/>
          </p:nvPr>
        </p:nvSpPr>
        <p:spPr>
          <a:xfrm>
            <a:off x="17221203" y="12712703"/>
            <a:ext cx="5486398" cy="730250"/>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2400" smtClean="0">
                <a:solidFill>
                  <a:srgbClr val="888888"/>
                </a:solidFill>
                <a:latin typeface="Calibri" panose="020F0502020204030204"/>
                <a:ea typeface="Calibri" panose="020F0502020204030204"/>
                <a:cs typeface="Calibri" panose="020F0502020204030204"/>
                <a:sym typeface="Calibri" panose="020F0502020204030204"/>
              </a:rPr>
              <a:pPr algn="r">
                <a:buSzPct val="25000"/>
              </a:pPr>
              <a:t>‹#›</a:t>
            </a:fld>
            <a:endParaRPr lang="en-US" sz="2400">
              <a:solidFill>
                <a:srgbClr val="888888"/>
              </a:solidFill>
              <a:latin typeface="Calibri" panose="020F0502020204030204"/>
              <a:ea typeface="Calibri" panose="020F0502020204030204"/>
              <a:cs typeface="Calibri" panose="020F0502020204030204"/>
              <a:sym typeface="Calibri" panose="020F0502020204030204"/>
            </a:endParaRPr>
          </a:p>
        </p:txBody>
      </p:sp>
    </p:spTree>
    <p:extLst>
      <p:ext uri="{BB962C8B-B14F-4D97-AF65-F5344CB8AC3E}">
        <p14:creationId xmlns:p14="http://schemas.microsoft.com/office/powerpoint/2010/main" val="98432969"/>
      </p:ext>
    </p:extLst>
  </p:cSld>
  <p:clrMapOvr>
    <a:masterClrMapping/>
  </p:clrMapOvr>
  <p:transition spd="med"/>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slideLayout" Target="../slideLayouts/slideLayout4.xml"/><Relationship Id="rId1" Type="http://schemas.openxmlformats.org/officeDocument/2006/relationships/slideLayout" Target="../slideLayouts/slideLayout3.xml"/><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slideLayout" Target="../slideLayouts/slideLayout7.xml"/><Relationship Id="rId1" Type="http://schemas.openxmlformats.org/officeDocument/2006/relationships/slideLayout" Target="../slideLayouts/slideLayout6.xml"/><Relationship Id="rId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lide Number"/>
          <p:cNvSpPr txBox="1">
            <a:spLocks noGrp="1"/>
          </p:cNvSpPr>
          <p:nvPr>
            <p:ph type="sldNum" sz="quarter" idx="2"/>
          </p:nvPr>
        </p:nvSpPr>
        <p:spPr>
          <a:xfrm>
            <a:off x="23729797" y="13131800"/>
            <a:ext cx="415178" cy="410369"/>
          </a:xfrm>
          <a:prstGeom prst="rect">
            <a:avLst/>
          </a:prstGeom>
          <a:ln w="12700">
            <a:miter lim="400000"/>
          </a:ln>
        </p:spPr>
        <p:txBody>
          <a:bodyPr wrap="none" lIns="50800" tIns="50800" rIns="50800" bIns="50800">
            <a:spAutoFit/>
          </a:bodyPr>
          <a:lstStyle>
            <a:lvl1pPr>
              <a:defRPr sz="2000">
                <a:latin typeface="Helvetica"/>
                <a:ea typeface="Helvetica"/>
                <a:cs typeface="Helvetica"/>
                <a:sym typeface="Helvetica"/>
              </a:defRPr>
            </a:lvl1pPr>
          </a:lstStyle>
          <a:p>
            <a:pPr algn="ctr" defTabSz="825500" hangingPunct="0"/>
            <a:fld id="{86CB4B4D-7CA3-9044-876B-883B54F8677D}" type="slidenum">
              <a:rPr kern="0">
                <a:solidFill>
                  <a:srgbClr val="000000"/>
                </a:solidFill>
              </a:rPr>
              <a:t>‹#›</a:t>
            </a:fld>
            <a:endParaRPr kern="0">
              <a:solidFill>
                <a:srgbClr val="000000"/>
              </a:solidFill>
            </a:endParaRPr>
          </a:p>
        </p:txBody>
      </p:sp>
      <p:sp>
        <p:nvSpPr>
          <p:cNvPr id="3" name="Title Text"/>
          <p:cNvSpPr txBox="1">
            <a:spLocks noGrp="1"/>
          </p:cNvSpPr>
          <p:nvPr>
            <p:ph type="title"/>
          </p:nvPr>
        </p:nvSpPr>
        <p:spPr>
          <a:xfrm>
            <a:off x="1689100" y="952500"/>
            <a:ext cx="21005800" cy="2286000"/>
          </a:xfrm>
          <a:prstGeom prst="rect">
            <a:avLst/>
          </a:prstGeom>
          <a:ln w="12700">
            <a:miter lim="400000"/>
          </a:ln>
        </p:spPr>
        <p:txBody>
          <a:bodyPr lIns="50800" tIns="50800" rIns="50800" bIns="50800" anchor="ctr">
            <a:normAutofit/>
          </a:bodyPr>
          <a:lstStyle/>
          <a:p>
            <a:r>
              <a:rPr dirty="0"/>
              <a:t>Title Text</a:t>
            </a:r>
          </a:p>
        </p:txBody>
      </p:sp>
      <p:sp>
        <p:nvSpPr>
          <p:cNvPr id="4" name="Body Level One…"/>
          <p:cNvSpPr txBox="1">
            <a:spLocks noGrp="1"/>
          </p:cNvSpPr>
          <p:nvPr>
            <p:ph type="body" idx="1"/>
          </p:nvPr>
        </p:nvSpPr>
        <p:spPr>
          <a:xfrm>
            <a:off x="1689100" y="3238500"/>
            <a:ext cx="21005800" cy="9207500"/>
          </a:xfrm>
          <a:prstGeom prst="rect">
            <a:avLst/>
          </a:prstGeom>
          <a:ln w="12700">
            <a:miter lim="400000"/>
          </a:ln>
        </p:spPr>
        <p:txBody>
          <a:bodyPr lIns="50800" tIns="50800" rIns="50800" bIns="50800" anchor="ctr">
            <a:normAutofit/>
          </a:body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Tree>
  </p:cSld>
  <p:clrMap bg1="lt1" tx1="dk1" bg2="lt2" tx2="dk2" accent1="accent1" accent2="accent2" accent3="accent3" accent4="accent4" accent5="accent5" accent6="accent6" hlink="hlink" folHlink="folHlink"/>
  <p:sldLayoutIdLst>
    <p:sldLayoutId id="2147483649" r:id="rId1"/>
    <p:sldLayoutId id="2147483651" r:id="rId2"/>
  </p:sldLayoutIdLst>
  <p:transition spd="med"/>
  <p:txStyles>
    <p:titleStyle>
      <a:lvl1pPr marL="0" marR="0" indent="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j-lt"/>
          <a:ea typeface="+mn-ea"/>
          <a:cs typeface="+mn-cs"/>
          <a:sym typeface="Helvetica Light"/>
        </a:defRPr>
      </a:lvl1pPr>
      <a:lvl2pPr marL="0" marR="0" indent="2286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2pPr>
      <a:lvl3pPr marL="0" marR="0" indent="4572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3pPr>
      <a:lvl4pPr marL="0" marR="0" indent="6858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4pPr>
      <a:lvl5pPr marL="0" marR="0" indent="9144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5pPr>
      <a:lvl6pPr marL="0" marR="0" indent="11430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6pPr>
      <a:lvl7pPr marL="0" marR="0" indent="13716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7pPr>
      <a:lvl8pPr marL="0" marR="0" indent="16002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8pPr>
      <a:lvl9pPr marL="0" marR="0" indent="18288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9pPr>
    </p:titleStyle>
    <p:bodyStyle>
      <a:lvl1pPr marL="635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1pPr>
      <a:lvl2pPr marL="1270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2pPr>
      <a:lvl3pPr marL="1905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3pPr>
      <a:lvl4pPr marL="2540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4pPr>
      <a:lvl5pPr marL="3175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5pPr>
      <a:lvl6pPr marL="3810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6pPr>
      <a:lvl7pPr marL="4445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7pPr>
      <a:lvl8pPr marL="5080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8pPr>
      <a:lvl9pPr marL="5715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9pPr>
    </p:bodyStyle>
    <p:otherStyle>
      <a:lvl1pPr marL="0" marR="0" indent="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1pPr>
      <a:lvl2pPr marL="0" marR="0" indent="22860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2pPr>
      <a:lvl3pPr marL="0" marR="0" indent="45720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3pPr>
      <a:lvl4pPr marL="0" marR="0" indent="68580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4pPr>
      <a:lvl5pPr marL="0" marR="0" indent="91440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5pPr>
      <a:lvl6pPr marL="0" marR="0" indent="114300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6pPr>
      <a:lvl7pPr marL="0" marR="0" indent="137160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7pPr>
      <a:lvl8pPr marL="0" marR="0" indent="160020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8pPr>
      <a:lvl9pPr marL="0" marR="0" indent="182880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lide Number"/>
          <p:cNvSpPr txBox="1">
            <a:spLocks noGrp="1"/>
          </p:cNvSpPr>
          <p:nvPr>
            <p:ph type="sldNum" sz="quarter" idx="2"/>
          </p:nvPr>
        </p:nvSpPr>
        <p:spPr>
          <a:xfrm>
            <a:off x="23729797" y="13131800"/>
            <a:ext cx="415178" cy="410369"/>
          </a:xfrm>
          <a:prstGeom prst="rect">
            <a:avLst/>
          </a:prstGeom>
          <a:ln w="12700">
            <a:miter lim="400000"/>
          </a:ln>
        </p:spPr>
        <p:txBody>
          <a:bodyPr wrap="none" lIns="50800" tIns="50800" rIns="50800" bIns="50800">
            <a:spAutoFit/>
          </a:bodyPr>
          <a:lstStyle>
            <a:lvl1pPr>
              <a:defRPr sz="2000">
                <a:latin typeface="Helvetica"/>
                <a:ea typeface="Helvetica"/>
                <a:cs typeface="Helvetica"/>
                <a:sym typeface="Helvetica"/>
              </a:defRPr>
            </a:lvl1pPr>
          </a:lstStyle>
          <a:p>
            <a:pPr algn="ctr" defTabSz="825500" hangingPunct="0"/>
            <a:fld id="{86CB4B4D-7CA3-9044-876B-883B54F8677D}" type="slidenum">
              <a:rPr kern="0">
                <a:solidFill>
                  <a:srgbClr val="000000"/>
                </a:solidFill>
              </a:rPr>
              <a:t>‹#›</a:t>
            </a:fld>
            <a:endParaRPr kern="0">
              <a:solidFill>
                <a:srgbClr val="000000"/>
              </a:solidFill>
            </a:endParaRPr>
          </a:p>
        </p:txBody>
      </p:sp>
      <p:sp>
        <p:nvSpPr>
          <p:cNvPr id="3" name="Title Text"/>
          <p:cNvSpPr txBox="1">
            <a:spLocks noGrp="1"/>
          </p:cNvSpPr>
          <p:nvPr>
            <p:ph type="title"/>
          </p:nvPr>
        </p:nvSpPr>
        <p:spPr>
          <a:xfrm>
            <a:off x="1689100" y="952500"/>
            <a:ext cx="21005800" cy="2286000"/>
          </a:xfrm>
          <a:prstGeom prst="rect">
            <a:avLst/>
          </a:prstGeom>
          <a:ln w="12700">
            <a:miter lim="400000"/>
          </a:ln>
        </p:spPr>
        <p:txBody>
          <a:bodyPr lIns="50800" tIns="50800" rIns="50800" bIns="50800" anchor="ctr">
            <a:normAutofit/>
          </a:bodyPr>
          <a:lstStyle/>
          <a:p>
            <a:r>
              <a:t>Title Text</a:t>
            </a:r>
          </a:p>
        </p:txBody>
      </p:sp>
      <p:sp>
        <p:nvSpPr>
          <p:cNvPr id="4" name="Body Level One…"/>
          <p:cNvSpPr txBox="1">
            <a:spLocks noGrp="1"/>
          </p:cNvSpPr>
          <p:nvPr>
            <p:ph type="body" idx="1"/>
          </p:nvPr>
        </p:nvSpPr>
        <p:spPr>
          <a:xfrm>
            <a:off x="1689100" y="3238500"/>
            <a:ext cx="21005800" cy="9207500"/>
          </a:xfrm>
          <a:prstGeom prst="rect">
            <a:avLst/>
          </a:prstGeom>
          <a:ln w="12700">
            <a:miter lim="400000"/>
          </a:ln>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spTree>
  </p:cSld>
  <p:clrMap bg1="lt1" tx1="dk1" bg2="lt2" tx2="dk2" accent1="accent1" accent2="accent2" accent3="accent3" accent4="accent4" accent5="accent5" accent6="accent6" hlink="hlink" folHlink="folHlink"/>
  <p:sldLayoutIdLst>
    <p:sldLayoutId id="2147483654" r:id="rId1"/>
    <p:sldLayoutId id="2147483655" r:id="rId2"/>
    <p:sldLayoutId id="2147483656" r:id="rId3"/>
  </p:sldLayoutIdLst>
  <p:transition spd="med"/>
  <p:txStyles>
    <p:titleStyle>
      <a:lvl1pPr marL="0" marR="0" indent="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1pPr>
      <a:lvl2pPr marL="0" marR="0" indent="2286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2pPr>
      <a:lvl3pPr marL="0" marR="0" indent="4572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3pPr>
      <a:lvl4pPr marL="0" marR="0" indent="6858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4pPr>
      <a:lvl5pPr marL="0" marR="0" indent="9144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5pPr>
      <a:lvl6pPr marL="0" marR="0" indent="11430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6pPr>
      <a:lvl7pPr marL="0" marR="0" indent="13716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7pPr>
      <a:lvl8pPr marL="0" marR="0" indent="16002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8pPr>
      <a:lvl9pPr marL="0" marR="0" indent="18288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9pPr>
    </p:titleStyle>
    <p:bodyStyle>
      <a:lvl1pPr marL="635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1pPr>
      <a:lvl2pPr marL="1270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2pPr>
      <a:lvl3pPr marL="1905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3pPr>
      <a:lvl4pPr marL="2540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4pPr>
      <a:lvl5pPr marL="3175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5pPr>
      <a:lvl6pPr marL="3810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6pPr>
      <a:lvl7pPr marL="4445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7pPr>
      <a:lvl8pPr marL="5080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8pPr>
      <a:lvl9pPr marL="5715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9pPr>
    </p:bodyStyle>
    <p:otherStyle>
      <a:lvl1pPr marL="0" marR="0" indent="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1pPr>
      <a:lvl2pPr marL="0" marR="0" indent="22860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2pPr>
      <a:lvl3pPr marL="0" marR="0" indent="45720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3pPr>
      <a:lvl4pPr marL="0" marR="0" indent="68580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4pPr>
      <a:lvl5pPr marL="0" marR="0" indent="91440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5pPr>
      <a:lvl6pPr marL="0" marR="0" indent="114300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6pPr>
      <a:lvl7pPr marL="0" marR="0" indent="137160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7pPr>
      <a:lvl8pPr marL="0" marR="0" indent="160020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8pPr>
      <a:lvl9pPr marL="0" marR="0" indent="182880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lide Number"/>
          <p:cNvSpPr txBox="1">
            <a:spLocks noGrp="1"/>
          </p:cNvSpPr>
          <p:nvPr>
            <p:ph type="sldNum" sz="quarter" idx="2"/>
          </p:nvPr>
        </p:nvSpPr>
        <p:spPr>
          <a:xfrm>
            <a:off x="23729797" y="13131800"/>
            <a:ext cx="415178" cy="410369"/>
          </a:xfrm>
          <a:prstGeom prst="rect">
            <a:avLst/>
          </a:prstGeom>
          <a:ln w="12700">
            <a:miter lim="400000"/>
          </a:ln>
        </p:spPr>
        <p:txBody>
          <a:bodyPr wrap="none" lIns="50800" tIns="50800" rIns="50800" bIns="50800">
            <a:spAutoFit/>
          </a:bodyPr>
          <a:lstStyle>
            <a:lvl1pPr>
              <a:defRPr sz="2000">
                <a:latin typeface="Helvetica"/>
                <a:ea typeface="Helvetica"/>
                <a:cs typeface="Helvetica"/>
                <a:sym typeface="Helvetica"/>
              </a:defRPr>
            </a:lvl1pPr>
          </a:lstStyle>
          <a:p>
            <a:pPr algn="ctr" defTabSz="825500" hangingPunct="0"/>
            <a:fld id="{86CB4B4D-7CA3-9044-876B-883B54F8677D}" type="slidenum">
              <a:rPr kern="0">
                <a:solidFill>
                  <a:srgbClr val="000000"/>
                </a:solidFill>
              </a:rPr>
              <a:pPr algn="ctr" defTabSz="825500" hangingPunct="0"/>
              <a:t>‹#›</a:t>
            </a:fld>
            <a:endParaRPr kern="0">
              <a:solidFill>
                <a:srgbClr val="000000"/>
              </a:solidFill>
            </a:endParaRPr>
          </a:p>
        </p:txBody>
      </p:sp>
      <p:sp>
        <p:nvSpPr>
          <p:cNvPr id="3" name="Title Text"/>
          <p:cNvSpPr txBox="1">
            <a:spLocks noGrp="1"/>
          </p:cNvSpPr>
          <p:nvPr>
            <p:ph type="title"/>
          </p:nvPr>
        </p:nvSpPr>
        <p:spPr>
          <a:xfrm>
            <a:off x="1689100" y="952500"/>
            <a:ext cx="21005800" cy="2286000"/>
          </a:xfrm>
          <a:prstGeom prst="rect">
            <a:avLst/>
          </a:prstGeom>
          <a:ln w="12700">
            <a:miter lim="400000"/>
          </a:ln>
        </p:spPr>
        <p:txBody>
          <a:bodyPr lIns="50800" tIns="50800" rIns="50800" bIns="50800" anchor="ctr">
            <a:normAutofit/>
          </a:bodyPr>
          <a:lstStyle/>
          <a:p>
            <a:r>
              <a:rPr dirty="0"/>
              <a:t>Title Text</a:t>
            </a:r>
          </a:p>
        </p:txBody>
      </p:sp>
      <p:sp>
        <p:nvSpPr>
          <p:cNvPr id="4" name="Body Level One…"/>
          <p:cNvSpPr txBox="1">
            <a:spLocks noGrp="1"/>
          </p:cNvSpPr>
          <p:nvPr>
            <p:ph type="body" idx="1"/>
          </p:nvPr>
        </p:nvSpPr>
        <p:spPr>
          <a:xfrm>
            <a:off x="1689100" y="3238500"/>
            <a:ext cx="21005800" cy="9207500"/>
          </a:xfrm>
          <a:prstGeom prst="rect">
            <a:avLst/>
          </a:prstGeom>
          <a:ln w="12700">
            <a:miter lim="400000"/>
          </a:ln>
        </p:spPr>
        <p:txBody>
          <a:bodyPr lIns="50800" tIns="50800" rIns="50800" bIns="50800" anchor="ctr">
            <a:normAutofit/>
          </a:body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Tree>
    <p:extLst>
      <p:ext uri="{BB962C8B-B14F-4D97-AF65-F5344CB8AC3E}">
        <p14:creationId xmlns:p14="http://schemas.microsoft.com/office/powerpoint/2010/main" val="849153788"/>
      </p:ext>
    </p:extLst>
  </p:cSld>
  <p:clrMap bg1="lt1" tx1="dk1" bg2="lt2" tx2="dk2" accent1="accent1" accent2="accent2" accent3="accent3" accent4="accent4" accent5="accent5" accent6="accent6" hlink="hlink" folHlink="folHlink"/>
  <p:sldLayoutIdLst>
    <p:sldLayoutId id="2147483658" r:id="rId1"/>
    <p:sldLayoutId id="2147483659" r:id="rId2"/>
    <p:sldLayoutId id="2147483660" r:id="rId3"/>
  </p:sldLayoutIdLst>
  <p:transition spd="med"/>
  <p:txStyles>
    <p:titleStyle>
      <a:lvl1pPr marL="0" marR="0" indent="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j-lt"/>
          <a:ea typeface="+mn-ea"/>
          <a:cs typeface="+mn-cs"/>
          <a:sym typeface="Helvetica Light"/>
        </a:defRPr>
      </a:lvl1pPr>
      <a:lvl2pPr marL="0" marR="0" indent="2286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2pPr>
      <a:lvl3pPr marL="0" marR="0" indent="4572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3pPr>
      <a:lvl4pPr marL="0" marR="0" indent="6858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4pPr>
      <a:lvl5pPr marL="0" marR="0" indent="9144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5pPr>
      <a:lvl6pPr marL="0" marR="0" indent="11430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6pPr>
      <a:lvl7pPr marL="0" marR="0" indent="13716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7pPr>
      <a:lvl8pPr marL="0" marR="0" indent="16002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8pPr>
      <a:lvl9pPr marL="0" marR="0" indent="18288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9pPr>
    </p:titleStyle>
    <p:bodyStyle>
      <a:lvl1pPr marL="635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1pPr>
      <a:lvl2pPr marL="1270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2pPr>
      <a:lvl3pPr marL="1905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3pPr>
      <a:lvl4pPr marL="2540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4pPr>
      <a:lvl5pPr marL="3175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5pPr>
      <a:lvl6pPr marL="3810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6pPr>
      <a:lvl7pPr marL="4445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7pPr>
      <a:lvl8pPr marL="5080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8pPr>
      <a:lvl9pPr marL="5715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9pPr>
    </p:bodyStyle>
    <p:otherStyle>
      <a:lvl1pPr marL="0" marR="0" indent="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1pPr>
      <a:lvl2pPr marL="0" marR="0" indent="22860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2pPr>
      <a:lvl3pPr marL="0" marR="0" indent="45720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3pPr>
      <a:lvl4pPr marL="0" marR="0" indent="68580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4pPr>
      <a:lvl5pPr marL="0" marR="0" indent="91440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5pPr>
      <a:lvl6pPr marL="0" marR="0" indent="114300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6pPr>
      <a:lvl7pPr marL="0" marR="0" indent="137160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7pPr>
      <a:lvl8pPr marL="0" marR="0" indent="160020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8pPr>
      <a:lvl9pPr marL="0" marR="0" indent="182880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30.png"/></Relationships>
</file>

<file path=ppt/slides/_rels/slide1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12.xml.rels><?xml version="1.0" encoding="UTF-8" standalone="yes"?>
<Relationships xmlns="http://schemas.openxmlformats.org/package/2006/relationships"><Relationship Id="rId3" Type="http://schemas.openxmlformats.org/officeDocument/2006/relationships/image" Target="../media/image7.jpeg"/><Relationship Id="rId7" Type="http://schemas.openxmlformats.org/officeDocument/2006/relationships/image" Target="../media/image34.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hyperlink" Target="https://blog.csdn.net/baidu_38621657/article/details/88540385"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1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1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1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40.png"/><Relationship Id="rId5" Type="http://schemas.openxmlformats.org/officeDocument/2006/relationships/hyperlink" Target="https://www.3dgep.com/understanding-the-view-matrix/" TargetMode="External"/><Relationship Id="rId4" Type="http://schemas.openxmlformats.org/officeDocument/2006/relationships/hyperlink" Target="https://learnopengl-cn.github.io/01%20Getting%20started/09%20Camera/"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7.jpeg"/><Relationship Id="rId7" Type="http://schemas.openxmlformats.org/officeDocument/2006/relationships/image" Target="../media/image43.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hyperlink" Target="http://www.songho.ca/opengl/gl_projectionmatrix.html"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hyperlink" Target="https://www.youtube.com/watch?v=pThw0S8MR7w" TargetMode="Externa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3.xml"/><Relationship Id="rId1" Type="http://schemas.openxmlformats.org/officeDocument/2006/relationships/slideLayout" Target="../slideLayouts/slideLayout7.xml"/><Relationship Id="rId5" Type="http://schemas.openxmlformats.org/officeDocument/2006/relationships/image" Target="../media/image50.png"/><Relationship Id="rId4" Type="http://schemas.openxmlformats.org/officeDocument/2006/relationships/image" Target="../media/image49.png"/></Relationships>
</file>

<file path=ppt/slides/_rels/slide24.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7.jpeg"/><Relationship Id="rId7" Type="http://schemas.openxmlformats.org/officeDocument/2006/relationships/image" Target="../media/image52.png"/><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image" Target="../media/image51.png"/><Relationship Id="rId5" Type="http://schemas.openxmlformats.org/officeDocument/2006/relationships/hyperlink" Target="https://en.wikipedia.org/wiki/B%C3%A9zier_surface" TargetMode="External"/><Relationship Id="rId4" Type="http://schemas.openxmlformats.org/officeDocument/2006/relationships/hyperlink" Target="https://en.wikipedia.org/wiki/B%C3%A9zier_curve" TargetMode="External"/><Relationship Id="rId9" Type="http://schemas.openxmlformats.org/officeDocument/2006/relationships/image" Target="../media/image54.png"/></Relationships>
</file>

<file path=ppt/slides/_rels/slide2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55.png"/></Relationships>
</file>

<file path=ppt/slides/_rels/slide2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56.png"/></Relationships>
</file>

<file path=ppt/slides/_rels/slide27.xml.rels><?xml version="1.0" encoding="UTF-8" standalone="yes"?>
<Relationships xmlns="http://schemas.openxmlformats.org/package/2006/relationships"><Relationship Id="rId3" Type="http://schemas.openxmlformats.org/officeDocument/2006/relationships/image" Target="../media/image7.jpeg"/><Relationship Id="rId7" Type="http://schemas.openxmlformats.org/officeDocument/2006/relationships/image" Target="../media/image60.png"/><Relationship Id="rId2" Type="http://schemas.openxmlformats.org/officeDocument/2006/relationships/notesSlide" Target="../notesSlides/notesSlide27.xml"/><Relationship Id="rId1" Type="http://schemas.openxmlformats.org/officeDocument/2006/relationships/slideLayout" Target="../slideLayouts/slideLayout7.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2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8.xml"/><Relationship Id="rId1" Type="http://schemas.openxmlformats.org/officeDocument/2006/relationships/slideLayout" Target="../slideLayouts/slideLayout7.xml"/><Relationship Id="rId5" Type="http://schemas.openxmlformats.org/officeDocument/2006/relationships/image" Target="../media/image61.png"/><Relationship Id="rId4" Type="http://schemas.openxmlformats.org/officeDocument/2006/relationships/hyperlink" Target="https://zhuanlan.zhihu.com/p/103546030"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9.xml"/><Relationship Id="rId1" Type="http://schemas.openxmlformats.org/officeDocument/2006/relationships/slideLayout" Target="../slideLayouts/slideLayout7.xml"/><Relationship Id="rId5" Type="http://schemas.openxmlformats.org/officeDocument/2006/relationships/image" Target="../media/image63.png"/><Relationship Id="rId4" Type="http://schemas.openxmlformats.org/officeDocument/2006/relationships/image" Target="../media/image62.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0.xml"/><Relationship Id="rId1" Type="http://schemas.openxmlformats.org/officeDocument/2006/relationships/slideLayout" Target="../slideLayouts/slideLayout7.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3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1.xml"/><Relationship Id="rId1" Type="http://schemas.openxmlformats.org/officeDocument/2006/relationships/slideLayout" Target="../slideLayouts/slideLayout7.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_rels/slide3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image" Target="../media/image70.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4.xml"/><Relationship Id="rId1" Type="http://schemas.openxmlformats.org/officeDocument/2006/relationships/slideLayout" Target="../slideLayouts/slideLayout7.xml"/><Relationship Id="rId5" Type="http://schemas.openxmlformats.org/officeDocument/2006/relationships/image" Target="../media/image72.png"/><Relationship Id="rId4" Type="http://schemas.openxmlformats.org/officeDocument/2006/relationships/image" Target="../media/image71.png"/></Relationships>
</file>

<file path=ppt/slides/_rels/slide3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5.xml"/><Relationship Id="rId1" Type="http://schemas.openxmlformats.org/officeDocument/2006/relationships/slideLayout" Target="../slideLayouts/slideLayout7.xml"/><Relationship Id="rId5" Type="http://schemas.openxmlformats.org/officeDocument/2006/relationships/image" Target="../media/image74.png"/><Relationship Id="rId4" Type="http://schemas.openxmlformats.org/officeDocument/2006/relationships/image" Target="../media/image73.png"/></Relationships>
</file>

<file path=ppt/slides/_rels/slide36.xml.rels><?xml version="1.0" encoding="UTF-8" standalone="yes"?>
<Relationships xmlns="http://schemas.openxmlformats.org/package/2006/relationships"><Relationship Id="rId3" Type="http://schemas.openxmlformats.org/officeDocument/2006/relationships/image" Target="../media/image7.jpeg"/><Relationship Id="rId7" Type="http://schemas.openxmlformats.org/officeDocument/2006/relationships/image" Target="../media/image76.png"/><Relationship Id="rId2" Type="http://schemas.openxmlformats.org/officeDocument/2006/relationships/notesSlide" Target="../notesSlides/notesSlide36.xml"/><Relationship Id="rId1" Type="http://schemas.openxmlformats.org/officeDocument/2006/relationships/slideLayout" Target="../slideLayouts/slideLayout7.xml"/><Relationship Id="rId6" Type="http://schemas.openxmlformats.org/officeDocument/2006/relationships/image" Target="../media/image75.png"/><Relationship Id="rId5" Type="http://schemas.openxmlformats.org/officeDocument/2006/relationships/hyperlink" Target="https://zh.wikipedia.org/wiki/%E5%90%84%E5%90%91%E5%BC%82%E6%80%A7%E8%BF%87%E6%BB%A4" TargetMode="External"/><Relationship Id="rId4" Type="http://schemas.openxmlformats.org/officeDocument/2006/relationships/hyperlink" Target="https://zhuanlan.zhihu.com/p/77496615" TargetMode="External"/></Relationships>
</file>

<file path=ppt/slides/_rels/slide3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7.xml"/><Relationship Id="rId1" Type="http://schemas.openxmlformats.org/officeDocument/2006/relationships/slideLayout" Target="../slideLayouts/slideLayout7.xml"/><Relationship Id="rId5" Type="http://schemas.openxmlformats.org/officeDocument/2006/relationships/image" Target="../media/image78.png"/><Relationship Id="rId4" Type="http://schemas.openxmlformats.org/officeDocument/2006/relationships/image" Target="../media/image77.png"/></Relationships>
</file>

<file path=ppt/slides/_rels/slide3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8.xml"/><Relationship Id="rId1" Type="http://schemas.openxmlformats.org/officeDocument/2006/relationships/slideLayout" Target="../slideLayouts/slideLayout7.xml"/><Relationship Id="rId5" Type="http://schemas.openxmlformats.org/officeDocument/2006/relationships/image" Target="../media/image80.png"/><Relationship Id="rId4" Type="http://schemas.openxmlformats.org/officeDocument/2006/relationships/image" Target="../media/image79.png"/></Relationships>
</file>

<file path=ppt/slides/_rels/slide3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39.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82.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40.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84.png"/></Relationships>
</file>

<file path=ppt/slides/_rels/slide41.xml.rels><?xml version="1.0" encoding="UTF-8" standalone="yes"?>
<Relationships xmlns="http://schemas.openxmlformats.org/package/2006/relationships"><Relationship Id="rId3" Type="http://schemas.openxmlformats.org/officeDocument/2006/relationships/hyperlink" Target="https://learnopengl-cn.github.io/02%20Lighting/02%20Basic%20Lighting/" TargetMode="External"/><Relationship Id="rId2" Type="http://schemas.openxmlformats.org/officeDocument/2006/relationships/notesSlide" Target="../notesSlides/notesSlide41.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86.png"/><Relationship Id="rId4" Type="http://schemas.openxmlformats.org/officeDocument/2006/relationships/image" Target="../media/image85.png"/></Relationships>
</file>

<file path=ppt/slides/_rels/slide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jpeg"/><Relationship Id="rId7" Type="http://schemas.openxmlformats.org/officeDocument/2006/relationships/image" Target="../media/image11.png"/><Relationship Id="rId12"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7"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28.png"/><Relationship Id="rId4"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83"/>
        <p:cNvGrpSpPr/>
        <p:nvPr/>
      </p:nvGrpSpPr>
      <p:grpSpPr>
        <a:xfrm>
          <a:off x="0" y="0"/>
          <a:ext cx="0" cy="0"/>
          <a:chOff x="0" y="0"/>
          <a:chExt cx="0" cy="0"/>
        </a:xfrm>
      </p:grpSpPr>
      <p:sp>
        <p:nvSpPr>
          <p:cNvPr id="2" name="Shape 89"/>
          <p:cNvSpPr txBox="1"/>
          <p:nvPr/>
        </p:nvSpPr>
        <p:spPr>
          <a:xfrm>
            <a:off x="1910700" y="10678769"/>
            <a:ext cx="20562600" cy="1452398"/>
          </a:xfrm>
          <a:prstGeom prst="rect">
            <a:avLst/>
          </a:prstGeom>
          <a:noFill/>
          <a:ln>
            <a:noFill/>
          </a:ln>
        </p:spPr>
        <p:txBody>
          <a:bodyPr lIns="182850" tIns="91400" rIns="182850" bIns="91400" anchor="t" anchorCtr="0">
            <a:noAutofit/>
          </a:bodyPr>
          <a:lstStyle/>
          <a:p>
            <a:pPr algn="ctr"/>
            <a:r>
              <a:rPr lang="zh-CN" altLang="en-US" sz="8000" dirty="0" smtClean="0">
                <a:solidFill>
                  <a:srgbClr val="FFFFFF"/>
                </a:solidFill>
                <a:latin typeface="微软雅黑 Light" panose="020B0502040204020203" pitchFamily="34" charset="-122"/>
                <a:ea typeface="微软雅黑 Light" panose="020B0502040204020203" pitchFamily="34" charset="-122"/>
              </a:rPr>
              <a:t>引擎平台 </a:t>
            </a:r>
            <a:r>
              <a:rPr lang="zh-CN" altLang="en-US" sz="8000" dirty="0" smtClean="0">
                <a:solidFill>
                  <a:srgbClr val="FFFFFF"/>
                </a:solidFill>
                <a:latin typeface="微软雅黑 Light" panose="020B0502040204020203" pitchFamily="34" charset="-122"/>
                <a:ea typeface="微软雅黑 Light" panose="020B0502040204020203" pitchFamily="34" charset="-122"/>
              </a:rPr>
              <a:t>刘军</a:t>
            </a:r>
            <a:endParaRPr lang="zh-CN" sz="8000" dirty="0">
              <a:solidFill>
                <a:srgbClr val="FFFFFF"/>
              </a:solidFill>
              <a:latin typeface="微软雅黑 Light" panose="020B0502040204020203" pitchFamily="34" charset="-122"/>
              <a:ea typeface="微软雅黑 Light" panose="020B0502040204020203" pitchFamily="34" charset="-122"/>
            </a:endParaRPr>
          </a:p>
        </p:txBody>
      </p:sp>
      <p:sp>
        <p:nvSpPr>
          <p:cNvPr id="3" name="Shape 89"/>
          <p:cNvSpPr txBox="1"/>
          <p:nvPr/>
        </p:nvSpPr>
        <p:spPr>
          <a:xfrm>
            <a:off x="2202873" y="8793235"/>
            <a:ext cx="19978254" cy="1452398"/>
          </a:xfrm>
          <a:prstGeom prst="rect">
            <a:avLst/>
          </a:prstGeom>
          <a:noFill/>
          <a:ln>
            <a:noFill/>
          </a:ln>
        </p:spPr>
        <p:txBody>
          <a:bodyPr lIns="182850" tIns="91400" rIns="182850" bIns="91400" anchor="ctr" anchorCtr="0">
            <a:noAutofit/>
          </a:bodyPr>
          <a:lstStyle/>
          <a:p>
            <a:pPr algn="ctr">
              <a:buSzPct val="25000"/>
            </a:pPr>
            <a:r>
              <a:rPr lang="zh-CN" altLang="en-US" sz="12000" kern="0" cap="all" dirty="0" smtClean="0">
                <a:solidFill>
                  <a:srgbClr val="FFD966"/>
                </a:solidFill>
                <a:latin typeface="微软雅黑" panose="020B0503020204020204" pitchFamily="34" charset="-122"/>
                <a:ea typeface="微软雅黑" panose="020B0503020204020204" pitchFamily="34" charset="-122"/>
                <a:cs typeface="宋体" panose="02010600030101010101" pitchFamily="2" charset="-122"/>
                <a:sym typeface="Calibri" panose="020F0502020204030204"/>
              </a:rPr>
              <a:t>线性变换与表面几何体表示</a:t>
            </a:r>
            <a:endParaRPr lang="zh-CN" sz="12000" kern="0" cap="all" dirty="0">
              <a:solidFill>
                <a:srgbClr val="FFD966"/>
              </a:solidFill>
              <a:latin typeface="微软雅黑" panose="020B0503020204020204" pitchFamily="34" charset="-122"/>
              <a:ea typeface="微软雅黑" panose="020B0503020204020204" pitchFamily="34" charset="-122"/>
              <a:cs typeface="宋体" panose="02010600030101010101" pitchFamily="2" charset="-122"/>
              <a:sym typeface="Calibri" panose="020F0502020204030204"/>
            </a:endParaRPr>
          </a:p>
        </p:txBody>
      </p:sp>
    </p:spTree>
  </p:cSld>
  <p:clrMapOvr>
    <a:masterClrMapping/>
  </p:clrMapOvr>
  <p:transition spd="med"/>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 name="The Picture slide"/>
          <p:cNvSpPr txBox="1"/>
          <p:nvPr/>
        </p:nvSpPr>
        <p:spPr>
          <a:xfrm>
            <a:off x="1199658" y="1225793"/>
            <a:ext cx="3180358" cy="1025922"/>
          </a:xfrm>
          <a:prstGeom prst="rect">
            <a:avLst/>
          </a:prstGeom>
          <a:ln w="12700">
            <a:miter lim="400000"/>
          </a:ln>
        </p:spPr>
        <p:txBody>
          <a:bodyPr wrap="none" lIns="50800" tIns="50800" rIns="50800" bIns="50800" anchor="t">
            <a:spAutoFit/>
          </a:bodyPr>
          <a:lstStyle>
            <a:lvl1pPr>
              <a:defRPr b="1">
                <a:latin typeface="Helvetica"/>
                <a:ea typeface="Helvetica"/>
                <a:cs typeface="Helvetica"/>
                <a:sym typeface="Helvetica"/>
              </a:defRPr>
            </a:lvl1pPr>
          </a:lstStyle>
          <a:p>
            <a:r>
              <a:rPr lang="zh-CN" altLang="en-US" sz="6000" cap="all" dirty="0" smtClean="0">
                <a:solidFill>
                  <a:srgbClr val="000000"/>
                </a:solidFill>
                <a:latin typeface="微软雅黑" panose="020B0503020204020204" pitchFamily="34" charset="-122"/>
                <a:ea typeface="微软雅黑" panose="020B0503020204020204" pitchFamily="34" charset="-122"/>
              </a:rPr>
              <a:t>变换示例</a:t>
            </a:r>
            <a:endParaRPr lang="zh-CN" sz="6000" cap="all" dirty="0">
              <a:solidFill>
                <a:srgbClr val="000000"/>
              </a:solidFill>
              <a:latin typeface="微软雅黑" panose="020B0503020204020204" pitchFamily="34" charset="-122"/>
              <a:ea typeface="微软雅黑" panose="020B0503020204020204" pitchFamily="34" charset="-122"/>
            </a:endParaRPr>
          </a:p>
        </p:txBody>
      </p:sp>
      <p:sp>
        <p:nvSpPr>
          <p:cNvPr id="9"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3454825" y="4766538"/>
            <a:ext cx="8509002" cy="533479"/>
          </a:xfrm>
          <a:prstGeom prst="rect">
            <a:avLst/>
          </a:prstGeom>
          <a:ln w="12700">
            <a:miter lim="400000"/>
          </a:ln>
        </p:spPr>
        <p:txBody>
          <a:bodyPr lIns="50800" tIns="50800" rIns="50800" bIns="50800" anchor="t">
            <a:spAutoFit/>
          </a:bodyPr>
          <a:lstStyle>
            <a:lvl1pPr algn="l">
              <a:defRPr sz="2400">
                <a:latin typeface="Helvetica"/>
                <a:ea typeface="Helvetica"/>
                <a:cs typeface="Helvetica"/>
                <a:sym typeface="Helvetica"/>
              </a:defRPr>
            </a:lvl1pPr>
          </a:lstStyle>
          <a:p>
            <a:pPr marL="1428750" lvl="1" indent="-514350">
              <a:spcBef>
                <a:spcPts val="600"/>
              </a:spcBef>
              <a:spcAft>
                <a:spcPts val="1200"/>
              </a:spcAft>
              <a:buFont typeface="Arial" panose="020B0604020202020204" pitchFamily="34" charset="0"/>
              <a:buChar char="•"/>
            </a:pPr>
            <a:endParaRPr lang="en-US" altLang="zh-CN" sz="2800" dirty="0" smtClean="0">
              <a:solidFill>
                <a:srgbClr val="000000"/>
              </a:solidFill>
              <a:latin typeface="宋体" panose="02010600030101010101" pitchFamily="2" charset="-122"/>
              <a:cs typeface="宋体" panose="02010600030101010101" pitchFamily="2" charset="-122"/>
            </a:endParaRPr>
          </a:p>
        </p:txBody>
      </p:sp>
      <p:sp>
        <p:nvSpPr>
          <p:cNvPr id="14" name="The Picture slide"/>
          <p:cNvSpPr txBox="1"/>
          <p:nvPr/>
        </p:nvSpPr>
        <p:spPr>
          <a:xfrm>
            <a:off x="1199659" y="3658325"/>
            <a:ext cx="1128514" cy="718145"/>
          </a:xfrm>
          <a:prstGeom prst="rect">
            <a:avLst/>
          </a:prstGeom>
          <a:ln w="12700">
            <a:miter lim="400000"/>
          </a:ln>
        </p:spPr>
        <p:txBody>
          <a:bodyPr wrap="none" lIns="50800" tIns="50800" rIns="50800" bIns="50800" anchor="t">
            <a:spAutoFit/>
          </a:bodyPr>
          <a:lstStyle>
            <a:lvl1pPr>
              <a:defRPr b="1">
                <a:latin typeface="Helvetica"/>
                <a:ea typeface="Helvetica"/>
                <a:cs typeface="Helvetica"/>
                <a:sym typeface="Helvetica"/>
              </a:defRPr>
            </a:lvl1pPr>
          </a:lstStyle>
          <a:p>
            <a:r>
              <a:rPr lang="zh-CN" altLang="en-US" sz="4000" dirty="0">
                <a:solidFill>
                  <a:srgbClr val="000000">
                    <a:lumMod val="50000"/>
                    <a:lumOff val="50000"/>
                  </a:srgbClr>
                </a:solidFill>
                <a:latin typeface="微软雅黑" panose="020B0503020204020204" pitchFamily="34" charset="-122"/>
                <a:ea typeface="微软雅黑" panose="020B0503020204020204" pitchFamily="34" charset="-122"/>
              </a:rPr>
              <a:t>平移</a:t>
            </a:r>
            <a:endParaRPr lang="zh-CN" sz="4000" dirty="0">
              <a:solidFill>
                <a:srgbClr val="000000">
                  <a:lumMod val="50000"/>
                  <a:lumOff val="50000"/>
                </a:srgbClr>
              </a:solidFill>
              <a:latin typeface="微软雅黑" panose="020B0503020204020204" pitchFamily="34" charset="-122"/>
              <a:ea typeface="微软雅黑" panose="020B0503020204020204" pitchFamily="34" charset="-122"/>
            </a:endParaRPr>
          </a:p>
        </p:txBody>
      </p:sp>
      <p:sp>
        <p:nvSpPr>
          <p:cNvPr id="15" name="Rectangle"/>
          <p:cNvSpPr/>
          <p:nvPr/>
        </p:nvSpPr>
        <p:spPr>
          <a:xfrm>
            <a:off x="1199657" y="4376470"/>
            <a:ext cx="8229600" cy="157430"/>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sz="3200">
              <a:solidFill>
                <a:srgbClr val="FFFFFF"/>
              </a:solidFill>
              <a:latin typeface="Helvetica"/>
              <a:ea typeface="Helvetica"/>
              <a:cs typeface="Helvetica"/>
              <a:sym typeface="Helvetica"/>
            </a:endParaRPr>
          </a:p>
        </p:txBody>
      </p:sp>
      <p:sp>
        <p:nvSpPr>
          <p:cNvPr id="20"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199658" y="5300017"/>
            <a:ext cx="8229599" cy="3611245"/>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pPr marL="457200" indent="-457200" defTabSz="825500" hangingPunct="0">
              <a:spcBef>
                <a:spcPts val="600"/>
              </a:spcBef>
              <a:spcAft>
                <a:spcPts val="600"/>
              </a:spcAft>
              <a:buFont typeface="Arial" panose="020B0604020202020204" pitchFamily="34" charset="0"/>
              <a:buChar char="•"/>
            </a:pPr>
            <a:r>
              <a:rPr lang="zh-CN" altLang="en-US" sz="3600" dirty="0" smtClean="0">
                <a:latin typeface="微软雅黑 Light" panose="020B0502040204020203" pitchFamily="34" charset="-122"/>
                <a:ea typeface="微软雅黑 Light" panose="020B0502040204020203" pitchFamily="34" charset="-122"/>
              </a:rPr>
              <a:t>平移矩阵涉及到了矩阵的加法，实际上的平移不是线性变换。</a:t>
            </a:r>
            <a:endParaRPr lang="en-US" altLang="zh-CN" sz="3600" dirty="0" smtClean="0">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r>
              <a:rPr lang="zh-CN" altLang="en-US" sz="3600" dirty="0" smtClean="0">
                <a:latin typeface="微软雅黑 Light" panose="020B0502040204020203" pitchFamily="34" charset="-122"/>
                <a:ea typeface="微软雅黑 Light" panose="020B0502040204020203" pitchFamily="34" charset="-122"/>
              </a:rPr>
              <a:t>因此仿射变换就是 线性变换</a:t>
            </a:r>
            <a:r>
              <a:rPr lang="en-US" altLang="zh-CN" sz="3600" dirty="0" smtClean="0">
                <a:latin typeface="微软雅黑 Light" panose="020B0502040204020203" pitchFamily="34" charset="-122"/>
                <a:ea typeface="微软雅黑 Light" panose="020B0502040204020203" pitchFamily="34" charset="-122"/>
              </a:rPr>
              <a:t>+</a:t>
            </a:r>
            <a:r>
              <a:rPr lang="zh-CN" altLang="en-US" sz="3600" dirty="0" smtClean="0">
                <a:latin typeface="微软雅黑 Light" panose="020B0502040204020203" pitchFamily="34" charset="-122"/>
                <a:ea typeface="微软雅黑 Light" panose="020B0502040204020203" pitchFamily="34" charset="-122"/>
              </a:rPr>
              <a:t>平移，为了将平移也写成矩阵形式，需要引入齐次坐标。</a:t>
            </a:r>
            <a:endParaRPr lang="en-US" altLang="zh-CN" sz="3600" dirty="0" smtClean="0">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endParaRPr lang="en-US" altLang="zh-CN" sz="2800" dirty="0" smtClean="0">
              <a:latin typeface="宋体" panose="02010600030101010101" pitchFamily="2" charset="-122"/>
            </a:endParaRPr>
          </a:p>
        </p:txBody>
      </p:sp>
      <p:pic>
        <p:nvPicPr>
          <p:cNvPr id="5" name="图片 4"/>
          <p:cNvPicPr>
            <a:picLocks noChangeAspect="1"/>
          </p:cNvPicPr>
          <p:nvPr/>
        </p:nvPicPr>
        <p:blipFill>
          <a:blip r:embed="rId3"/>
          <a:stretch>
            <a:fillRect/>
          </a:stretch>
        </p:blipFill>
        <p:spPr>
          <a:xfrm>
            <a:off x="13454825" y="3788598"/>
            <a:ext cx="3781425" cy="1175743"/>
          </a:xfrm>
          <a:prstGeom prst="rect">
            <a:avLst/>
          </a:prstGeom>
        </p:spPr>
      </p:pic>
      <p:pic>
        <p:nvPicPr>
          <p:cNvPr id="6" name="图片 5"/>
          <p:cNvPicPr>
            <a:picLocks noChangeAspect="1"/>
          </p:cNvPicPr>
          <p:nvPr/>
        </p:nvPicPr>
        <p:blipFill>
          <a:blip r:embed="rId4"/>
          <a:stretch>
            <a:fillRect/>
          </a:stretch>
        </p:blipFill>
        <p:spPr>
          <a:xfrm>
            <a:off x="13294013" y="5364953"/>
            <a:ext cx="8277225" cy="3471682"/>
          </a:xfrm>
          <a:prstGeom prst="rect">
            <a:avLst/>
          </a:prstGeom>
        </p:spPr>
      </p:pic>
      <p:pic>
        <p:nvPicPr>
          <p:cNvPr id="11" name="Picture 5" descr="C:\Users\ZhaoShuai\Desktop\UE5_Logo.pngUE5_Logo"/>
          <p:cNvPicPr>
            <a:picLocks noChangeAspect="1"/>
          </p:cNvPicPr>
          <p:nvPr/>
        </p:nvPicPr>
        <p:blipFill>
          <a:blip r:embed="rId5"/>
          <a:srcRect/>
          <a:stretch>
            <a:fillRect/>
          </a:stretch>
        </p:blipFill>
        <p:spPr>
          <a:xfrm>
            <a:off x="21758275" y="11090275"/>
            <a:ext cx="2625725" cy="2625725"/>
          </a:xfrm>
          <a:prstGeom prst="rect">
            <a:avLst/>
          </a:prstGeom>
          <a:noFill/>
        </p:spPr>
      </p:pic>
    </p:spTree>
    <p:extLst>
      <p:ext uri="{BB962C8B-B14F-4D97-AF65-F5344CB8AC3E}">
        <p14:creationId xmlns:p14="http://schemas.microsoft.com/office/powerpoint/2010/main" val="2280239415"/>
      </p:ext>
    </p:extLst>
  </p:cSld>
  <p:clrMapOvr>
    <a:masterClrMapping/>
  </p:clrMapOvr>
  <p:transition spd="med"/>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9" name="Rectangle 2"/>
          <p:cNvSpPr/>
          <p:nvPr/>
        </p:nvSpPr>
        <p:spPr>
          <a:xfrm>
            <a:off x="14381607" y="0"/>
            <a:ext cx="10002391"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a:solidFill>
                <a:srgbClr val="FFFFFF"/>
              </a:solidFill>
              <a:ea typeface="Helvetica"/>
              <a:cs typeface="Helvetica"/>
              <a:sym typeface="Helvetica"/>
            </a:endParaRPr>
          </a:p>
        </p:txBody>
      </p:sp>
      <p:sp>
        <p:nvSpPr>
          <p:cNvPr id="3" name="AutoShape 2" descr="窥豹一斑_搜狗百科"/>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solidFill>
                <a:srgbClr val="27292E"/>
              </a:solidFill>
            </a:endParaRPr>
          </a:p>
        </p:txBody>
      </p:sp>
      <p:sp>
        <p:nvSpPr>
          <p:cNvPr id="9" name="AutoShape 4" descr="窥豹一斑_搜狗百科"/>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solidFill>
                <a:srgbClr val="27292E"/>
              </a:solidFill>
            </a:endParaRPr>
          </a:p>
        </p:txBody>
      </p:sp>
      <p:grpSp>
        <p:nvGrpSpPr>
          <p:cNvPr id="4" name="组合 3"/>
          <p:cNvGrpSpPr/>
          <p:nvPr/>
        </p:nvGrpSpPr>
        <p:grpSpPr>
          <a:xfrm>
            <a:off x="1323974" y="0"/>
            <a:ext cx="13057633" cy="13716000"/>
            <a:chOff x="10467974" y="26142"/>
            <a:chExt cx="14145068" cy="13716000"/>
          </a:xfrm>
        </p:grpSpPr>
        <p:sp>
          <p:nvSpPr>
            <p:cNvPr id="5" name="Rectangle"/>
            <p:cNvSpPr/>
            <p:nvPr/>
          </p:nvSpPr>
          <p:spPr>
            <a:xfrm>
              <a:off x="10467975" y="26142"/>
              <a:ext cx="14145067" cy="13716000"/>
            </a:xfrm>
            <a:prstGeom prst="rect">
              <a:avLst/>
            </a:prstGeom>
            <a:solidFill>
              <a:schemeClr val="bg1">
                <a:alpha val="80000"/>
              </a:schemeClr>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dirty="0">
                <a:solidFill>
                  <a:srgbClr val="FFFFFF"/>
                </a:solidFill>
                <a:ea typeface="Helvetica"/>
                <a:cs typeface="Helvetica"/>
                <a:sym typeface="Helvetica"/>
              </a:endParaRPr>
            </a:p>
          </p:txBody>
        </p:sp>
        <p:sp>
          <p:nvSpPr>
            <p:cNvPr id="6" name="Rectangle"/>
            <p:cNvSpPr/>
            <p:nvPr/>
          </p:nvSpPr>
          <p:spPr>
            <a:xfrm>
              <a:off x="10467974" y="3245592"/>
              <a:ext cx="8458201" cy="76200"/>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sz="3200">
                <a:solidFill>
                  <a:srgbClr val="FFFFFF"/>
                </a:solidFill>
                <a:latin typeface="方正姚体" panose="02010601030101010101" pitchFamily="2" charset="-122"/>
                <a:ea typeface="方正姚体" panose="02010601030101010101" pitchFamily="2" charset="-122"/>
                <a:cs typeface="Helvetica"/>
                <a:sym typeface="Helvetica"/>
              </a:endParaRPr>
            </a:p>
          </p:txBody>
        </p:sp>
      </p:grpSp>
      <p:pic>
        <p:nvPicPr>
          <p:cNvPr id="25" name="Picture 5" descr="C:\Users\ZhaoShuai\Desktop\UE5_Logo.jpgUE5_Logo"/>
          <p:cNvPicPr/>
          <p:nvPr/>
        </p:nvPicPr>
        <p:blipFill rotWithShape="1">
          <a:blip r:embed="rId3"/>
          <a:srcRect/>
          <a:stretch>
            <a:fillRect/>
          </a:stretch>
        </p:blipFill>
        <p:spPr>
          <a:xfrm>
            <a:off x="1478915" y="1835664"/>
            <a:ext cx="1310870" cy="1310640"/>
          </a:xfrm>
          <a:prstGeom prst="rect">
            <a:avLst/>
          </a:prstGeom>
        </p:spPr>
      </p:pic>
      <p:sp>
        <p:nvSpPr>
          <p:cNvPr id="14" name="The Picture slide"/>
          <p:cNvSpPr txBox="1"/>
          <p:nvPr/>
        </p:nvSpPr>
        <p:spPr>
          <a:xfrm>
            <a:off x="2944725" y="1978023"/>
            <a:ext cx="8973592" cy="1025922"/>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6000" kern="0" cap="all" dirty="0" smtClean="0">
                <a:solidFill>
                  <a:srgbClr val="000000"/>
                </a:solidFill>
                <a:latin typeface="微软雅黑" panose="020B0503020204020204" pitchFamily="34" charset="-122"/>
                <a:ea typeface="微软雅黑" panose="020B0503020204020204" pitchFamily="34" charset="-122"/>
              </a:rPr>
              <a:t>齐次坐标</a:t>
            </a:r>
            <a:endParaRPr lang="zh-CN" sz="6000" kern="0" cap="all" dirty="0">
              <a:solidFill>
                <a:srgbClr val="000000"/>
              </a:solidFill>
              <a:latin typeface="微软雅黑" panose="020B0503020204020204" pitchFamily="34" charset="-122"/>
              <a:ea typeface="微软雅黑" panose="020B0503020204020204" pitchFamily="34" charset="-122"/>
            </a:endParaRPr>
          </a:p>
        </p:txBody>
      </p:sp>
      <p:sp>
        <p:nvSpPr>
          <p:cNvPr id="20"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2423160" y="3959352"/>
            <a:ext cx="11269020" cy="6011902"/>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pPr marL="457200" indent="-457200" defTabSz="825500" hangingPunct="0">
              <a:spcBef>
                <a:spcPts val="600"/>
              </a:spcBef>
              <a:spcAft>
                <a:spcPts val="600"/>
              </a:spcAft>
              <a:buFont typeface="Arial" panose="020B0604020202020204" pitchFamily="34" charset="0"/>
              <a:buChar char="•"/>
            </a:pPr>
            <a:r>
              <a:rPr lang="zh-CN" altLang="en-US" sz="3600" dirty="0">
                <a:latin typeface="微软雅黑 Light" panose="020B0502040204020203" pitchFamily="34" charset="-122"/>
                <a:ea typeface="微软雅黑 Light" panose="020B0502040204020203" pitchFamily="34" charset="-122"/>
              </a:rPr>
              <a:t>问题</a:t>
            </a:r>
            <a:r>
              <a:rPr lang="zh-CN" altLang="en-US" sz="3600" dirty="0" smtClean="0">
                <a:latin typeface="微软雅黑 Light" panose="020B0502040204020203" pitchFamily="34" charset="-122"/>
                <a:ea typeface="微软雅黑 Light" panose="020B0502040204020203" pitchFamily="34" charset="-122"/>
              </a:rPr>
              <a:t>：同一平面的两条平行线不能相交，但是在投影空间中，两条平行的轨道在地平线处相交，也就是无限远的一点，那么如何描述该问题？</a:t>
            </a:r>
            <a:endParaRPr lang="en-US" altLang="zh-CN" sz="3600" dirty="0" smtClean="0">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r>
              <a:rPr lang="zh-CN" altLang="en-US" sz="3600" dirty="0">
                <a:latin typeface="微软雅黑 Light" panose="020B0502040204020203" pitchFamily="34" charset="-122"/>
                <a:ea typeface="微软雅黑 Light" panose="020B0502040204020203" pitchFamily="34" charset="-122"/>
              </a:rPr>
              <a:t>解决方案：齐次坐标，用</a:t>
            </a:r>
            <a:r>
              <a:rPr lang="en-US" altLang="zh-CN" sz="3600" dirty="0">
                <a:latin typeface="微软雅黑 Light" panose="020B0502040204020203" pitchFamily="34" charset="-122"/>
                <a:ea typeface="微软雅黑 Light" panose="020B0502040204020203" pitchFamily="34" charset="-122"/>
              </a:rPr>
              <a:t>N+1</a:t>
            </a:r>
            <a:r>
              <a:rPr lang="zh-CN" altLang="en-US" sz="3600" dirty="0">
                <a:latin typeface="微软雅黑 Light" panose="020B0502040204020203" pitchFamily="34" charset="-122"/>
                <a:ea typeface="微软雅黑 Light" panose="020B0502040204020203" pitchFamily="34" charset="-122"/>
              </a:rPr>
              <a:t>个数来表示</a:t>
            </a:r>
            <a:r>
              <a:rPr lang="en-US" altLang="zh-CN" sz="3600" dirty="0">
                <a:latin typeface="微软雅黑 Light" panose="020B0502040204020203" pitchFamily="34" charset="-122"/>
                <a:ea typeface="微软雅黑 Light" panose="020B0502040204020203" pitchFamily="34" charset="-122"/>
              </a:rPr>
              <a:t>N</a:t>
            </a:r>
            <a:r>
              <a:rPr lang="zh-CN" altLang="en-US" sz="3600" dirty="0">
                <a:latin typeface="微软雅黑 Light" panose="020B0502040204020203" pitchFamily="34" charset="-122"/>
                <a:ea typeface="微软雅黑 Light" panose="020B0502040204020203" pitchFamily="34" charset="-122"/>
              </a:rPr>
              <a:t>维坐标的方式</a:t>
            </a:r>
            <a:r>
              <a:rPr lang="zh-CN" altLang="en-US" sz="3600" dirty="0" smtClean="0">
                <a:latin typeface="微软雅黑 Light" panose="020B0502040204020203" pitchFamily="34" charset="-122"/>
                <a:ea typeface="微软雅黑 Light" panose="020B0502040204020203" pitchFamily="34" charset="-122"/>
              </a:rPr>
              <a:t>。我们</a:t>
            </a:r>
            <a:r>
              <a:rPr lang="zh-CN" altLang="en-US" sz="3600" dirty="0">
                <a:latin typeface="微软雅黑 Light" panose="020B0502040204020203" pitchFamily="34" charset="-122"/>
                <a:ea typeface="微软雅黑 Light" panose="020B0502040204020203" pitchFamily="34" charset="-122"/>
              </a:rPr>
              <a:t>在</a:t>
            </a:r>
            <a:r>
              <a:rPr lang="en-US" altLang="zh-CN" sz="3600" dirty="0">
                <a:latin typeface="微软雅黑 Light" panose="020B0502040204020203" pitchFamily="34" charset="-122"/>
                <a:ea typeface="微软雅黑 Light" panose="020B0502040204020203" pitchFamily="34" charset="-122"/>
              </a:rPr>
              <a:t>2d</a:t>
            </a:r>
            <a:r>
              <a:rPr lang="zh-CN" altLang="en-US" sz="3600" dirty="0">
                <a:latin typeface="微软雅黑 Light" panose="020B0502040204020203" pitchFamily="34" charset="-122"/>
                <a:ea typeface="微软雅黑 Light" panose="020B0502040204020203" pitchFamily="34" charset="-122"/>
              </a:rPr>
              <a:t>坐标末尾加上一个</a:t>
            </a:r>
            <a:r>
              <a:rPr lang="en-US" altLang="zh-CN" sz="3600" dirty="0">
                <a:latin typeface="微软雅黑 Light" panose="020B0502040204020203" pitchFamily="34" charset="-122"/>
                <a:ea typeface="微软雅黑 Light" panose="020B0502040204020203" pitchFamily="34" charset="-122"/>
              </a:rPr>
              <a:t>w, </a:t>
            </a:r>
            <a:r>
              <a:rPr lang="zh-CN" altLang="en-US" sz="3600" dirty="0">
                <a:latin typeface="微软雅黑 Light" panose="020B0502040204020203" pitchFamily="34" charset="-122"/>
                <a:ea typeface="微软雅黑 Light" panose="020B0502040204020203" pitchFamily="34" charset="-122"/>
              </a:rPr>
              <a:t>点表示为</a:t>
            </a:r>
            <a:r>
              <a:rPr lang="en-US" altLang="zh-CN" sz="3600" dirty="0">
                <a:latin typeface="微软雅黑 Light" panose="020B0502040204020203" pitchFamily="34" charset="-122"/>
                <a:ea typeface="微软雅黑 Light" panose="020B0502040204020203" pitchFamily="34" charset="-122"/>
              </a:rPr>
              <a:t>(x, y, w)</a:t>
            </a:r>
            <a:r>
              <a:rPr lang="zh-CN" altLang="en-US" sz="3600" dirty="0">
                <a:latin typeface="微软雅黑 Light" panose="020B0502040204020203" pitchFamily="34" charset="-122"/>
                <a:ea typeface="微软雅黑 Light" panose="020B0502040204020203" pitchFamily="34" charset="-122"/>
              </a:rPr>
              <a:t>。</a:t>
            </a:r>
            <a:r>
              <a:rPr lang="en-US" altLang="zh-CN" sz="3600" dirty="0">
                <a:latin typeface="微软雅黑 Light" panose="020B0502040204020203" pitchFamily="34" charset="-122"/>
                <a:ea typeface="微软雅黑 Light" panose="020B0502040204020203" pitchFamily="34" charset="-122"/>
              </a:rPr>
              <a:t>w</a:t>
            </a:r>
            <a:r>
              <a:rPr lang="zh-CN" altLang="en-US" sz="3600" dirty="0">
                <a:latin typeface="微软雅黑 Light" panose="020B0502040204020203" pitchFamily="34" charset="-122"/>
                <a:ea typeface="微软雅黑 Light" panose="020B0502040204020203" pitchFamily="34" charset="-122"/>
              </a:rPr>
              <a:t>用来表示平移的分量，当在无穷远处，</a:t>
            </a:r>
            <a:r>
              <a:rPr lang="en-US" altLang="zh-CN" sz="3600" dirty="0">
                <a:latin typeface="微软雅黑 Light" panose="020B0502040204020203" pitchFamily="34" charset="-122"/>
                <a:ea typeface="微软雅黑 Light" panose="020B0502040204020203" pitchFamily="34" charset="-122"/>
              </a:rPr>
              <a:t>w=0</a:t>
            </a:r>
            <a:r>
              <a:rPr lang="zh-CN" altLang="en-US" sz="3600" dirty="0">
                <a:latin typeface="微软雅黑 Light" panose="020B0502040204020203" pitchFamily="34" charset="-122"/>
                <a:ea typeface="微软雅黑 Light" panose="020B0502040204020203" pitchFamily="34" charset="-122"/>
              </a:rPr>
              <a:t>。</a:t>
            </a:r>
            <a:endParaRPr lang="en-US" altLang="zh-CN" sz="3600" dirty="0">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r>
              <a:rPr lang="zh-CN" altLang="en-US" sz="3600" dirty="0" smtClean="0">
                <a:latin typeface="微软雅黑 Light" panose="020B0502040204020203" pitchFamily="34" charset="-122"/>
                <a:ea typeface="微软雅黑 Light" panose="020B0502040204020203" pitchFamily="34" charset="-122"/>
              </a:rPr>
              <a:t>点（</a:t>
            </a:r>
            <a:r>
              <a:rPr lang="en-US" altLang="zh-CN" sz="3600" dirty="0" smtClean="0">
                <a:latin typeface="微软雅黑 Light" panose="020B0502040204020203" pitchFamily="34" charset="-122"/>
                <a:ea typeface="微软雅黑 Light" panose="020B0502040204020203" pitchFamily="34" charset="-122"/>
              </a:rPr>
              <a:t>Ax, Ay, Aw</a:t>
            </a:r>
            <a:r>
              <a:rPr lang="zh-CN" altLang="en-US" sz="3600" dirty="0" smtClean="0">
                <a:latin typeface="微软雅黑 Light" panose="020B0502040204020203" pitchFamily="34" charset="-122"/>
                <a:ea typeface="微软雅黑 Light" panose="020B0502040204020203" pitchFamily="34" charset="-122"/>
              </a:rPr>
              <a:t>）都对应笛卡尔空间</a:t>
            </a:r>
            <a:r>
              <a:rPr lang="en-US" altLang="zh-CN" sz="3600" dirty="0" smtClean="0">
                <a:latin typeface="微软雅黑 Light" panose="020B0502040204020203" pitchFamily="34" charset="-122"/>
                <a:ea typeface="微软雅黑 Light" panose="020B0502040204020203" pitchFamily="34" charset="-122"/>
              </a:rPr>
              <a:t>(x/w, y/w)</a:t>
            </a:r>
            <a:r>
              <a:rPr lang="zh-CN" altLang="en-US" sz="3600" dirty="0" smtClean="0">
                <a:latin typeface="微软雅黑 Light" panose="020B0502040204020203" pitchFamily="34" charset="-122"/>
                <a:ea typeface="微软雅黑 Light" panose="020B0502040204020203" pitchFamily="34" charset="-122"/>
              </a:rPr>
              <a:t>，因此这些的点是齐次的</a:t>
            </a:r>
            <a:endParaRPr lang="en-US" altLang="zh-CN" sz="3600" dirty="0" smtClean="0">
              <a:latin typeface="微软雅黑 Light" panose="020B0502040204020203" pitchFamily="34" charset="-122"/>
              <a:ea typeface="微软雅黑 Light" panose="020B0502040204020203" pitchFamily="34" charset="-122"/>
            </a:endParaRPr>
          </a:p>
          <a:p>
            <a:pPr defTabSz="825500" hangingPunct="0">
              <a:spcBef>
                <a:spcPts val="600"/>
              </a:spcBef>
              <a:spcAft>
                <a:spcPts val="600"/>
              </a:spcAft>
            </a:pPr>
            <a:endParaRPr lang="en-US" altLang="zh-CN" sz="2800" dirty="0" smtClean="0">
              <a:latin typeface="宋体" panose="02010600030101010101" pitchFamily="2" charset="-122"/>
            </a:endParaRPr>
          </a:p>
          <a:p>
            <a:pPr marL="457200" indent="-457200" defTabSz="825500" hangingPunct="0">
              <a:spcBef>
                <a:spcPts val="600"/>
              </a:spcBef>
              <a:spcAft>
                <a:spcPts val="600"/>
              </a:spcAft>
              <a:buFont typeface="Arial" panose="020B0604020202020204" pitchFamily="34" charset="0"/>
              <a:buChar char="•"/>
            </a:pPr>
            <a:endParaRPr lang="en-US" altLang="zh-CN" sz="2800" dirty="0" smtClean="0">
              <a:latin typeface="宋体" panose="02010600030101010101" pitchFamily="2" charset="-122"/>
            </a:endParaRPr>
          </a:p>
        </p:txBody>
      </p:sp>
      <p:pic>
        <p:nvPicPr>
          <p:cNvPr id="21" name="图片 20"/>
          <p:cNvPicPr>
            <a:picLocks noChangeAspect="1"/>
          </p:cNvPicPr>
          <p:nvPr/>
        </p:nvPicPr>
        <p:blipFill>
          <a:blip r:embed="rId4"/>
          <a:stretch>
            <a:fillRect/>
          </a:stretch>
        </p:blipFill>
        <p:spPr>
          <a:xfrm>
            <a:off x="16844897" y="3257550"/>
            <a:ext cx="6222352" cy="5732004"/>
          </a:xfrm>
          <a:prstGeom prst="rect">
            <a:avLst/>
          </a:prstGeom>
        </p:spPr>
      </p:pic>
    </p:spTree>
    <p:extLst>
      <p:ext uri="{BB962C8B-B14F-4D97-AF65-F5344CB8AC3E}">
        <p14:creationId xmlns:p14="http://schemas.microsoft.com/office/powerpoint/2010/main" val="607669606"/>
      </p:ext>
    </p:extLst>
  </p:cSld>
  <p:clrMapOvr>
    <a:masterClrMapping/>
  </p:clrMapOvr>
  <p:transition spd="med"/>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9" name="Rectangle 2"/>
          <p:cNvSpPr/>
          <p:nvPr/>
        </p:nvSpPr>
        <p:spPr>
          <a:xfrm>
            <a:off x="14381607" y="0"/>
            <a:ext cx="10002391"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a:solidFill>
                <a:srgbClr val="FFFFFF"/>
              </a:solidFill>
              <a:ea typeface="Helvetica"/>
              <a:cs typeface="Helvetica"/>
              <a:sym typeface="Helvetica"/>
            </a:endParaRPr>
          </a:p>
        </p:txBody>
      </p:sp>
      <p:sp>
        <p:nvSpPr>
          <p:cNvPr id="3" name="AutoShape 2" descr="窥豹一斑_搜狗百科"/>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solidFill>
                <a:srgbClr val="27292E"/>
              </a:solidFill>
            </a:endParaRPr>
          </a:p>
        </p:txBody>
      </p:sp>
      <p:sp>
        <p:nvSpPr>
          <p:cNvPr id="9" name="AutoShape 4" descr="窥豹一斑_搜狗百科"/>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solidFill>
                <a:srgbClr val="27292E"/>
              </a:solidFill>
            </a:endParaRPr>
          </a:p>
        </p:txBody>
      </p:sp>
      <p:grpSp>
        <p:nvGrpSpPr>
          <p:cNvPr id="4" name="组合 3"/>
          <p:cNvGrpSpPr/>
          <p:nvPr/>
        </p:nvGrpSpPr>
        <p:grpSpPr>
          <a:xfrm>
            <a:off x="1323974" y="0"/>
            <a:ext cx="13057633" cy="13716000"/>
            <a:chOff x="10467974" y="26142"/>
            <a:chExt cx="14145068" cy="13716000"/>
          </a:xfrm>
        </p:grpSpPr>
        <p:sp>
          <p:nvSpPr>
            <p:cNvPr id="5" name="Rectangle"/>
            <p:cNvSpPr/>
            <p:nvPr/>
          </p:nvSpPr>
          <p:spPr>
            <a:xfrm>
              <a:off x="10467975" y="26142"/>
              <a:ext cx="14145067" cy="13716000"/>
            </a:xfrm>
            <a:prstGeom prst="rect">
              <a:avLst/>
            </a:prstGeom>
            <a:solidFill>
              <a:schemeClr val="bg1">
                <a:alpha val="80000"/>
              </a:schemeClr>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dirty="0">
                <a:solidFill>
                  <a:srgbClr val="FFFFFF"/>
                </a:solidFill>
                <a:ea typeface="Helvetica"/>
                <a:cs typeface="Helvetica"/>
                <a:sym typeface="Helvetica"/>
              </a:endParaRPr>
            </a:p>
          </p:txBody>
        </p:sp>
        <p:sp>
          <p:nvSpPr>
            <p:cNvPr id="6" name="Rectangle"/>
            <p:cNvSpPr/>
            <p:nvPr/>
          </p:nvSpPr>
          <p:spPr>
            <a:xfrm>
              <a:off x="10467974" y="3245592"/>
              <a:ext cx="8458201" cy="76200"/>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sz="3200">
                <a:solidFill>
                  <a:srgbClr val="FFFFFF"/>
                </a:solidFill>
                <a:latin typeface="方正姚体" panose="02010601030101010101" pitchFamily="2" charset="-122"/>
                <a:ea typeface="方正姚体" panose="02010601030101010101" pitchFamily="2" charset="-122"/>
                <a:cs typeface="Helvetica"/>
                <a:sym typeface="Helvetica"/>
              </a:endParaRPr>
            </a:p>
          </p:txBody>
        </p:sp>
      </p:grpSp>
      <p:pic>
        <p:nvPicPr>
          <p:cNvPr id="25" name="Picture 5" descr="C:\Users\ZhaoShuai\Desktop\UE5_Logo.jpgUE5_Logo"/>
          <p:cNvPicPr/>
          <p:nvPr/>
        </p:nvPicPr>
        <p:blipFill rotWithShape="1">
          <a:blip r:embed="rId3"/>
          <a:srcRect/>
          <a:stretch>
            <a:fillRect/>
          </a:stretch>
        </p:blipFill>
        <p:spPr>
          <a:xfrm>
            <a:off x="1478915" y="1835664"/>
            <a:ext cx="1310870" cy="1310640"/>
          </a:xfrm>
          <a:prstGeom prst="rect">
            <a:avLst/>
          </a:prstGeom>
        </p:spPr>
      </p:pic>
      <p:sp>
        <p:nvSpPr>
          <p:cNvPr id="14" name="The Picture slide"/>
          <p:cNvSpPr txBox="1"/>
          <p:nvPr/>
        </p:nvSpPr>
        <p:spPr>
          <a:xfrm>
            <a:off x="2944725" y="1978023"/>
            <a:ext cx="8973592" cy="1025922"/>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6000" kern="0" cap="all" dirty="0" smtClean="0">
                <a:solidFill>
                  <a:srgbClr val="000000"/>
                </a:solidFill>
                <a:latin typeface="微软雅黑" panose="020B0503020204020204" pitchFamily="34" charset="-122"/>
                <a:ea typeface="微软雅黑" panose="020B0503020204020204" pitchFamily="34" charset="-122"/>
              </a:rPr>
              <a:t>齐次坐标</a:t>
            </a:r>
            <a:endParaRPr lang="zh-CN" altLang="en-US" sz="6000" kern="0" cap="all" dirty="0">
              <a:solidFill>
                <a:srgbClr val="000000"/>
              </a:solidFill>
              <a:latin typeface="微软雅黑" panose="020B0503020204020204" pitchFamily="34" charset="-122"/>
              <a:ea typeface="微软雅黑" panose="020B0503020204020204" pitchFamily="34" charset="-122"/>
            </a:endParaRPr>
          </a:p>
        </p:txBody>
      </p:sp>
      <p:sp>
        <p:nvSpPr>
          <p:cNvPr id="12"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2423160" y="3959352"/>
            <a:ext cx="11333072" cy="7427674"/>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pPr marL="457200" indent="-457200" defTabSz="825500" hangingPunct="0">
              <a:spcBef>
                <a:spcPts val="600"/>
              </a:spcBef>
              <a:spcAft>
                <a:spcPts val="600"/>
              </a:spcAft>
              <a:buFont typeface="Arial" panose="020B0604020202020204" pitchFamily="34" charset="0"/>
              <a:buChar char="•"/>
            </a:pPr>
            <a:r>
              <a:rPr lang="zh-CN" altLang="en-US" sz="3600" dirty="0" smtClean="0">
                <a:latin typeface="微软雅黑 Light" panose="020B0502040204020203" pitchFamily="34" charset="-122"/>
                <a:ea typeface="微软雅黑 Light" panose="020B0502040204020203" pitchFamily="34" charset="-122"/>
              </a:rPr>
              <a:t>概念：用</a:t>
            </a:r>
            <a:r>
              <a:rPr lang="en-US" altLang="zh-CN" sz="3600" dirty="0" smtClean="0">
                <a:latin typeface="微软雅黑 Light" panose="020B0502040204020203" pitchFamily="34" charset="-122"/>
                <a:ea typeface="微软雅黑 Light" panose="020B0502040204020203" pitchFamily="34" charset="-122"/>
              </a:rPr>
              <a:t>N+1</a:t>
            </a:r>
            <a:r>
              <a:rPr lang="zh-CN" altLang="en-US" sz="3600" dirty="0" smtClean="0">
                <a:latin typeface="微软雅黑 Light" panose="020B0502040204020203" pitchFamily="34" charset="-122"/>
                <a:ea typeface="微软雅黑 Light" panose="020B0502040204020203" pitchFamily="34" charset="-122"/>
              </a:rPr>
              <a:t>个数来表示</a:t>
            </a:r>
            <a:r>
              <a:rPr lang="en-US" altLang="zh-CN" sz="3600" dirty="0" smtClean="0">
                <a:latin typeface="微软雅黑 Light" panose="020B0502040204020203" pitchFamily="34" charset="-122"/>
                <a:ea typeface="微软雅黑 Light" panose="020B0502040204020203" pitchFamily="34" charset="-122"/>
              </a:rPr>
              <a:t>N</a:t>
            </a:r>
            <a:r>
              <a:rPr lang="zh-CN" altLang="en-US" sz="3600" dirty="0" smtClean="0">
                <a:latin typeface="微软雅黑 Light" panose="020B0502040204020203" pitchFamily="34" charset="-122"/>
                <a:ea typeface="微软雅黑 Light" panose="020B0502040204020203" pitchFamily="34" charset="-122"/>
              </a:rPr>
              <a:t>维坐标的方式。我们把矢量</a:t>
            </a:r>
            <a:r>
              <a:rPr lang="en-US" altLang="zh-CN" sz="3600" b="1" dirty="0" smtClean="0">
                <a:latin typeface="微软雅黑 Light" panose="020B0502040204020203" pitchFamily="34" charset="-122"/>
                <a:ea typeface="微软雅黑 Light" panose="020B0502040204020203" pitchFamily="34" charset="-122"/>
              </a:rPr>
              <a:t>r</a:t>
            </a:r>
            <a:r>
              <a:rPr lang="zh-CN" altLang="en-US" sz="3600" dirty="0" smtClean="0">
                <a:latin typeface="微软雅黑 Light" panose="020B0502040204020203" pitchFamily="34" charset="-122"/>
                <a:ea typeface="微软雅黑 Light" panose="020B0502040204020203" pitchFamily="34" charset="-122"/>
              </a:rPr>
              <a:t>的第四个元素称为</a:t>
            </a:r>
            <a:r>
              <a:rPr lang="en-US" altLang="zh-CN" sz="3600" dirty="0" smtClean="0">
                <a:latin typeface="微软雅黑 Light" panose="020B0502040204020203" pitchFamily="34" charset="-122"/>
                <a:ea typeface="微软雅黑 Light" panose="020B0502040204020203" pitchFamily="34" charset="-122"/>
              </a:rPr>
              <a:t>w,</a:t>
            </a:r>
            <a:r>
              <a:rPr lang="zh-CN" altLang="en-US" sz="3600" dirty="0" smtClean="0">
                <a:latin typeface="微软雅黑 Light" panose="020B0502040204020203" pitchFamily="34" charset="-122"/>
                <a:ea typeface="微软雅黑 Light" panose="020B0502040204020203" pitchFamily="34" charset="-122"/>
              </a:rPr>
              <a:t>当点或矢量从三维延伸至</a:t>
            </a:r>
            <a:r>
              <a:rPr lang="en-US" altLang="zh-CN" sz="3600" dirty="0" smtClean="0">
                <a:latin typeface="微软雅黑 Light" panose="020B0502040204020203" pitchFamily="34" charset="-122"/>
                <a:ea typeface="微软雅黑 Light" panose="020B0502040204020203" pitchFamily="34" charset="-122"/>
              </a:rPr>
              <a:t>4</a:t>
            </a:r>
            <a:r>
              <a:rPr lang="zh-CN" altLang="en-US" sz="3600" dirty="0" smtClean="0">
                <a:latin typeface="微软雅黑 Light" panose="020B0502040204020203" pitchFamily="34" charset="-122"/>
                <a:ea typeface="微软雅黑 Light" panose="020B0502040204020203" pitchFamily="34" charset="-122"/>
              </a:rPr>
              <a:t>维，便称为齐次坐标。</a:t>
            </a:r>
            <a:endParaRPr lang="en-US" altLang="zh-CN" sz="3600" dirty="0" smtClean="0">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r>
              <a:rPr lang="zh-CN" altLang="en-US" sz="3600" dirty="0" smtClean="0">
                <a:latin typeface="微软雅黑 Light" panose="020B0502040204020203" pitchFamily="34" charset="-122"/>
                <a:ea typeface="微软雅黑 Light" panose="020B0502040204020203" pitchFamily="34" charset="-122"/>
              </a:rPr>
              <a:t>旋转矩阵举例：右图为三维中绕</a:t>
            </a:r>
            <a:r>
              <a:rPr lang="en-US" altLang="zh-CN" sz="3600" dirty="0" smtClean="0">
                <a:latin typeface="微软雅黑 Light" panose="020B0502040204020203" pitchFamily="34" charset="-122"/>
                <a:ea typeface="微软雅黑 Light" panose="020B0502040204020203" pitchFamily="34" charset="-122"/>
              </a:rPr>
              <a:t>z</a:t>
            </a:r>
            <a:r>
              <a:rPr lang="zh-CN" altLang="en-US" sz="3600" dirty="0" smtClean="0">
                <a:latin typeface="微软雅黑 Light" panose="020B0502040204020203" pitchFamily="34" charset="-122"/>
                <a:ea typeface="微软雅黑 Light" panose="020B0502040204020203" pitchFamily="34" charset="-122"/>
              </a:rPr>
              <a:t>轴旋转（默认为行向量）</a:t>
            </a:r>
            <a:endParaRPr lang="en-US" altLang="zh-CN" sz="3600" dirty="0" smtClean="0">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r>
              <a:rPr lang="zh-CN" altLang="en-US" sz="3600" dirty="0" smtClean="0">
                <a:latin typeface="微软雅黑 Light" panose="020B0502040204020203" pitchFamily="34" charset="-122"/>
                <a:ea typeface="微软雅黑 Light" panose="020B0502040204020203" pitchFamily="34" charset="-122"/>
                <a:hlinkClick r:id="rId4"/>
              </a:rPr>
              <a:t>旋转矩阵二维推导</a:t>
            </a:r>
            <a:endParaRPr lang="en-US" altLang="zh-CN" sz="3600" dirty="0" smtClean="0">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r>
              <a:rPr lang="zh-CN" altLang="en-US" sz="3600" dirty="0" smtClean="0">
                <a:latin typeface="微软雅黑 Light" panose="020B0502040204020203" pitchFamily="34" charset="-122"/>
                <a:ea typeface="微软雅黑 Light" panose="020B0502040204020203" pitchFamily="34" charset="-122"/>
              </a:rPr>
              <a:t>平移矩阵举例：假设不需要旋转缩放，左上</a:t>
            </a:r>
            <a:r>
              <a:rPr lang="en-US" altLang="zh-CN" sz="3600" dirty="0" smtClean="0">
                <a:latin typeface="微软雅黑 Light" panose="020B0502040204020203" pitchFamily="34" charset="-122"/>
                <a:ea typeface="微软雅黑 Light" panose="020B0502040204020203" pitchFamily="34" charset="-122"/>
              </a:rPr>
              <a:t>3x3</a:t>
            </a:r>
            <a:r>
              <a:rPr lang="zh-CN" altLang="en-US" sz="3600" dirty="0" smtClean="0">
                <a:latin typeface="微软雅黑 Light" panose="020B0502040204020203" pitchFamily="34" charset="-122"/>
                <a:ea typeface="微软雅黑 Light" panose="020B0502040204020203" pitchFamily="34" charset="-122"/>
              </a:rPr>
              <a:t>为单位矩阵，将平移向量置于末行，可得到</a:t>
            </a:r>
            <a:r>
              <a:rPr lang="en-US" altLang="zh-CN" sz="3600" dirty="0" smtClean="0">
                <a:latin typeface="微软雅黑 Light" panose="020B0502040204020203" pitchFamily="34" charset="-122"/>
                <a:ea typeface="微软雅黑 Light" panose="020B0502040204020203" pitchFamily="34" charset="-122"/>
              </a:rPr>
              <a:t>4x4</a:t>
            </a:r>
            <a:r>
              <a:rPr lang="zh-CN" altLang="en-US" sz="3600" dirty="0" smtClean="0">
                <a:latin typeface="微软雅黑 Light" panose="020B0502040204020203" pitchFamily="34" charset="-122"/>
                <a:ea typeface="微软雅黑 Light" panose="020B0502040204020203" pitchFamily="34" charset="-122"/>
              </a:rPr>
              <a:t>的平移矩阵</a:t>
            </a:r>
            <a:endParaRPr lang="en-US" altLang="zh-CN" sz="3600" dirty="0" smtClean="0">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r>
              <a:rPr lang="zh-CN" altLang="en-US" sz="3600" dirty="0" smtClean="0">
                <a:latin typeface="微软雅黑 Light" panose="020B0502040204020203" pitchFamily="34" charset="-122"/>
                <a:ea typeface="微软雅黑 Light" panose="020B0502040204020203" pitchFamily="34" charset="-122"/>
              </a:rPr>
              <a:t>缩放矩阵：为矩阵</a:t>
            </a:r>
            <a:r>
              <a:rPr lang="en-US" altLang="zh-CN" sz="3600" b="1" dirty="0" smtClean="0">
                <a:latin typeface="微软雅黑 Light" panose="020B0502040204020203" pitchFamily="34" charset="-122"/>
                <a:ea typeface="微软雅黑 Light" panose="020B0502040204020203" pitchFamily="34" charset="-122"/>
              </a:rPr>
              <a:t>r</a:t>
            </a:r>
            <a:r>
              <a:rPr lang="zh-CN" altLang="en-US" sz="3600" dirty="0" smtClean="0">
                <a:latin typeface="微软雅黑 Light" panose="020B0502040204020203" pitchFamily="34" charset="-122"/>
                <a:ea typeface="微软雅黑 Light" panose="020B0502040204020203" pitchFamily="34" charset="-122"/>
              </a:rPr>
              <a:t>施加缩放因子</a:t>
            </a:r>
            <a:r>
              <a:rPr lang="en-US" altLang="zh-CN" sz="3600" dirty="0" smtClean="0">
                <a:latin typeface="微软雅黑 Light" panose="020B0502040204020203" pitchFamily="34" charset="-122"/>
                <a:ea typeface="微软雅黑 Light" panose="020B0502040204020203" pitchFamily="34" charset="-122"/>
              </a:rPr>
              <a:t>S</a:t>
            </a:r>
          </a:p>
          <a:p>
            <a:pPr marL="457200" indent="-457200" defTabSz="825500" hangingPunct="0">
              <a:spcBef>
                <a:spcPts val="600"/>
              </a:spcBef>
              <a:spcAft>
                <a:spcPts val="600"/>
              </a:spcAft>
              <a:buFont typeface="Arial" panose="020B0604020202020204" pitchFamily="34" charset="0"/>
              <a:buChar char="•"/>
            </a:pPr>
            <a:endParaRPr lang="en-US" altLang="zh-CN" sz="2800" dirty="0" smtClean="0">
              <a:latin typeface="宋体" panose="02010600030101010101" pitchFamily="2" charset="-122"/>
            </a:endParaRPr>
          </a:p>
          <a:p>
            <a:pPr marL="457200" indent="-457200" defTabSz="825500" hangingPunct="0">
              <a:spcBef>
                <a:spcPts val="600"/>
              </a:spcBef>
              <a:spcAft>
                <a:spcPts val="600"/>
              </a:spcAft>
              <a:buFont typeface="Arial" panose="020B0604020202020204" pitchFamily="34" charset="0"/>
              <a:buChar char="•"/>
            </a:pPr>
            <a:endParaRPr lang="en-US" altLang="zh-CN" sz="2800" dirty="0" smtClean="0">
              <a:latin typeface="宋体" panose="02010600030101010101" pitchFamily="2" charset="-122"/>
            </a:endParaRPr>
          </a:p>
        </p:txBody>
      </p:sp>
      <p:pic>
        <p:nvPicPr>
          <p:cNvPr id="13" name="图片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480793" y="3295650"/>
            <a:ext cx="7972425" cy="1819275"/>
          </a:xfrm>
          <a:prstGeom prst="rect">
            <a:avLst/>
          </a:prstGeom>
        </p:spPr>
      </p:pic>
      <p:pic>
        <p:nvPicPr>
          <p:cNvPr id="15" name="图片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480793" y="5114925"/>
            <a:ext cx="7972425" cy="2733675"/>
          </a:xfrm>
          <a:prstGeom prst="rect">
            <a:avLst/>
          </a:prstGeom>
        </p:spPr>
      </p:pic>
      <p:pic>
        <p:nvPicPr>
          <p:cNvPr id="16" name="图片 1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480792" y="7848600"/>
            <a:ext cx="7972425" cy="2647950"/>
          </a:xfrm>
          <a:prstGeom prst="rect">
            <a:avLst/>
          </a:prstGeom>
        </p:spPr>
      </p:pic>
    </p:spTree>
    <p:extLst>
      <p:ext uri="{BB962C8B-B14F-4D97-AF65-F5344CB8AC3E}">
        <p14:creationId xmlns:p14="http://schemas.microsoft.com/office/powerpoint/2010/main" val="3359762849"/>
      </p:ext>
    </p:extLst>
  </p:cSld>
  <p:clrMapOvr>
    <a:masterClrMapping/>
  </p:clrMapOvr>
  <p:transition spd="med"/>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9" name="Rectangle 2"/>
          <p:cNvSpPr/>
          <p:nvPr/>
        </p:nvSpPr>
        <p:spPr>
          <a:xfrm>
            <a:off x="14381607" y="0"/>
            <a:ext cx="10002391"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a:solidFill>
                <a:srgbClr val="FFFFFF"/>
              </a:solidFill>
              <a:ea typeface="Helvetica"/>
              <a:cs typeface="Helvetica"/>
              <a:sym typeface="Helvetica"/>
            </a:endParaRPr>
          </a:p>
        </p:txBody>
      </p:sp>
      <p:sp>
        <p:nvSpPr>
          <p:cNvPr id="3" name="AutoShape 2" descr="窥豹一斑_搜狗百科"/>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solidFill>
                <a:srgbClr val="27292E"/>
              </a:solidFill>
            </a:endParaRPr>
          </a:p>
        </p:txBody>
      </p:sp>
      <p:sp>
        <p:nvSpPr>
          <p:cNvPr id="9" name="AutoShape 4" descr="窥豹一斑_搜狗百科"/>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solidFill>
                <a:srgbClr val="27292E"/>
              </a:solidFill>
            </a:endParaRPr>
          </a:p>
        </p:txBody>
      </p:sp>
      <p:grpSp>
        <p:nvGrpSpPr>
          <p:cNvPr id="4" name="组合 3"/>
          <p:cNvGrpSpPr/>
          <p:nvPr/>
        </p:nvGrpSpPr>
        <p:grpSpPr>
          <a:xfrm>
            <a:off x="1323974" y="0"/>
            <a:ext cx="13057633" cy="13716000"/>
            <a:chOff x="10467974" y="26142"/>
            <a:chExt cx="14145068" cy="13716000"/>
          </a:xfrm>
        </p:grpSpPr>
        <p:sp>
          <p:nvSpPr>
            <p:cNvPr id="5" name="Rectangle"/>
            <p:cNvSpPr/>
            <p:nvPr/>
          </p:nvSpPr>
          <p:spPr>
            <a:xfrm>
              <a:off x="10467975" y="26142"/>
              <a:ext cx="14145067" cy="13716000"/>
            </a:xfrm>
            <a:prstGeom prst="rect">
              <a:avLst/>
            </a:prstGeom>
            <a:solidFill>
              <a:schemeClr val="bg1">
                <a:alpha val="80000"/>
              </a:schemeClr>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dirty="0">
                <a:solidFill>
                  <a:srgbClr val="FFFFFF"/>
                </a:solidFill>
                <a:ea typeface="Helvetica"/>
                <a:cs typeface="Helvetica"/>
                <a:sym typeface="Helvetica"/>
              </a:endParaRPr>
            </a:p>
          </p:txBody>
        </p:sp>
        <p:sp>
          <p:nvSpPr>
            <p:cNvPr id="6" name="Rectangle"/>
            <p:cNvSpPr/>
            <p:nvPr/>
          </p:nvSpPr>
          <p:spPr>
            <a:xfrm>
              <a:off x="10467974" y="3245592"/>
              <a:ext cx="8458201" cy="76200"/>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sz="3200">
                <a:solidFill>
                  <a:srgbClr val="FFFFFF"/>
                </a:solidFill>
                <a:latin typeface="方正姚体" panose="02010601030101010101" pitchFamily="2" charset="-122"/>
                <a:ea typeface="方正姚体" panose="02010601030101010101" pitchFamily="2" charset="-122"/>
                <a:cs typeface="Helvetica"/>
                <a:sym typeface="Helvetica"/>
              </a:endParaRPr>
            </a:p>
          </p:txBody>
        </p:sp>
      </p:grpSp>
      <p:pic>
        <p:nvPicPr>
          <p:cNvPr id="25" name="Picture 5" descr="C:\Users\ZhaoShuai\Desktop\UE5_Logo.jpgUE5_Logo"/>
          <p:cNvPicPr/>
          <p:nvPr/>
        </p:nvPicPr>
        <p:blipFill rotWithShape="1">
          <a:blip r:embed="rId3"/>
          <a:srcRect/>
          <a:stretch>
            <a:fillRect/>
          </a:stretch>
        </p:blipFill>
        <p:spPr>
          <a:xfrm>
            <a:off x="1478915" y="1835664"/>
            <a:ext cx="1310870" cy="1310640"/>
          </a:xfrm>
          <a:prstGeom prst="rect">
            <a:avLst/>
          </a:prstGeom>
        </p:spPr>
      </p:pic>
      <p:sp>
        <p:nvSpPr>
          <p:cNvPr id="17" name="The Picture slide"/>
          <p:cNvSpPr txBox="1"/>
          <p:nvPr/>
        </p:nvSpPr>
        <p:spPr>
          <a:xfrm>
            <a:off x="2944725" y="1978023"/>
            <a:ext cx="8973592" cy="1025922"/>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6000" kern="0" cap="all" dirty="0" smtClean="0">
                <a:solidFill>
                  <a:srgbClr val="000000"/>
                </a:solidFill>
                <a:latin typeface="微软雅黑" panose="020B0503020204020204" pitchFamily="34" charset="-122"/>
                <a:ea typeface="微软雅黑" panose="020B0503020204020204" pitchFamily="34" charset="-122"/>
              </a:rPr>
              <a:t>坐标空间</a:t>
            </a:r>
            <a:endParaRPr lang="zh-CN" sz="6000" kern="0" cap="all" dirty="0">
              <a:solidFill>
                <a:srgbClr val="000000"/>
              </a:solidFill>
              <a:latin typeface="微软雅黑" panose="020B0503020204020204" pitchFamily="34" charset="-122"/>
              <a:ea typeface="微软雅黑" panose="020B0503020204020204" pitchFamily="34" charset="-122"/>
            </a:endParaRPr>
          </a:p>
        </p:txBody>
      </p:sp>
      <p:sp>
        <p:nvSpPr>
          <p:cNvPr id="18"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2423159" y="3959352"/>
            <a:ext cx="11438314" cy="7858562"/>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pPr marL="457200" indent="-457200" defTabSz="825500" hangingPunct="0">
              <a:spcBef>
                <a:spcPts val="600"/>
              </a:spcBef>
              <a:spcAft>
                <a:spcPts val="600"/>
              </a:spcAft>
              <a:buFont typeface="Arial" panose="020B0604020202020204" pitchFamily="34" charset="0"/>
              <a:buChar char="•"/>
            </a:pPr>
            <a:r>
              <a:rPr lang="zh-CN" altLang="en-US" sz="3600" dirty="0" smtClean="0">
                <a:latin typeface="微软雅黑 Light" panose="020B0502040204020203" pitchFamily="34" charset="-122"/>
                <a:ea typeface="微软雅黑 Light" panose="020B0502040204020203" pitchFamily="34" charset="-122"/>
              </a:rPr>
              <a:t>模型空间（</a:t>
            </a:r>
            <a:r>
              <a:rPr lang="en-US" altLang="zh-CN" sz="3600" dirty="0" smtClean="0">
                <a:latin typeface="微软雅黑 Light" panose="020B0502040204020203" pitchFamily="34" charset="-122"/>
                <a:ea typeface="微软雅黑 Light" panose="020B0502040204020203" pitchFamily="34" charset="-122"/>
              </a:rPr>
              <a:t>Model Space</a:t>
            </a:r>
            <a:r>
              <a:rPr lang="zh-CN" altLang="en-US" sz="3600" dirty="0" smtClean="0">
                <a:latin typeface="微软雅黑 Light" panose="020B0502040204020203" pitchFamily="34" charset="-122"/>
                <a:ea typeface="微软雅黑 Light" panose="020B0502040204020203" pitchFamily="34" charset="-122"/>
              </a:rPr>
              <a:t>）：模型三角形顶点所在的坐标系。</a:t>
            </a:r>
            <a:endParaRPr lang="en-US" altLang="zh-CN" sz="3600" dirty="0" smtClean="0">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r>
              <a:rPr lang="zh-CN" altLang="en-US" sz="3600" dirty="0" smtClean="0">
                <a:latin typeface="微软雅黑 Light" panose="020B0502040204020203" pitchFamily="34" charset="-122"/>
                <a:ea typeface="微软雅黑 Light" panose="020B0502040204020203" pitchFamily="34" charset="-122"/>
              </a:rPr>
              <a:t>世界空间（</a:t>
            </a:r>
            <a:r>
              <a:rPr lang="en-US" altLang="zh-CN" sz="3600" dirty="0" smtClean="0">
                <a:latin typeface="微软雅黑 Light" panose="020B0502040204020203" pitchFamily="34" charset="-122"/>
                <a:ea typeface="微软雅黑 Light" panose="020B0502040204020203" pitchFamily="34" charset="-122"/>
              </a:rPr>
              <a:t>World Space</a:t>
            </a:r>
            <a:r>
              <a:rPr lang="zh-CN" altLang="en-US" sz="3600" dirty="0" smtClean="0">
                <a:latin typeface="微软雅黑 Light" panose="020B0502040204020203" pitchFamily="34" charset="-122"/>
                <a:ea typeface="微软雅黑 Light" panose="020B0502040204020203" pitchFamily="34" charset="-122"/>
              </a:rPr>
              <a:t>）</a:t>
            </a:r>
            <a:r>
              <a:rPr lang="en-US" altLang="zh-CN" sz="3600" dirty="0" smtClean="0">
                <a:latin typeface="微软雅黑 Light" panose="020B0502040204020203" pitchFamily="34" charset="-122"/>
                <a:ea typeface="微软雅黑 Light" panose="020B0502040204020203" pitchFamily="34" charset="-122"/>
              </a:rPr>
              <a:t>:</a:t>
            </a:r>
            <a:r>
              <a:rPr lang="zh-CN" altLang="en-US" sz="3600" dirty="0" smtClean="0">
                <a:latin typeface="微软雅黑 Light" panose="020B0502040204020203" pitchFamily="34" charset="-122"/>
                <a:ea typeface="微软雅黑 Light" panose="020B0502040204020203" pitchFamily="34" charset="-122"/>
              </a:rPr>
              <a:t>游戏世界中所有物体所在的坐标系，世界原点可以置于任何位置，通常在可玩游戏空间的中心。</a:t>
            </a:r>
            <a:endParaRPr lang="en-US" altLang="zh-CN" sz="3600" dirty="0" smtClean="0">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r>
              <a:rPr lang="zh-CN" altLang="en-US" sz="3600" dirty="0" smtClean="0">
                <a:latin typeface="微软雅黑 Light" panose="020B0502040204020203" pitchFamily="34" charset="-122"/>
                <a:ea typeface="微软雅黑 Light" panose="020B0502040204020203" pitchFamily="34" charset="-122"/>
              </a:rPr>
              <a:t>观察空间（</a:t>
            </a:r>
            <a:r>
              <a:rPr lang="en-US" altLang="zh-CN" sz="3600" dirty="0" smtClean="0">
                <a:latin typeface="微软雅黑 Light" panose="020B0502040204020203" pitchFamily="34" charset="-122"/>
                <a:ea typeface="微软雅黑 Light" panose="020B0502040204020203" pitchFamily="34" charset="-122"/>
              </a:rPr>
              <a:t>View Space</a:t>
            </a:r>
            <a:r>
              <a:rPr lang="zh-CN" altLang="en-US" sz="3600" dirty="0" smtClean="0">
                <a:latin typeface="微软雅黑 Light" panose="020B0502040204020203" pitchFamily="34" charset="-122"/>
                <a:ea typeface="微软雅黑 Light" panose="020B0502040204020203" pitchFamily="34" charset="-122"/>
              </a:rPr>
              <a:t>）：又叫摄像机空间，固定于摄像机的坐标系，原点一般在摄像机的焦点。</a:t>
            </a:r>
            <a:endParaRPr lang="en-US" altLang="zh-CN" sz="3600" dirty="0" smtClean="0">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r>
              <a:rPr lang="zh-CN" altLang="en-US" sz="3600" dirty="0" smtClean="0">
                <a:latin typeface="微软雅黑 Light" panose="020B0502040204020203" pitchFamily="34" charset="-122"/>
                <a:ea typeface="微软雅黑 Light" panose="020B0502040204020203" pitchFamily="34" charset="-122"/>
              </a:rPr>
              <a:t>裁剪空间：通过构建裁剪矩阵（也叫投影矩阵），对渲染图元进行裁剪，位于空间外部的图元将会被剔除。</a:t>
            </a:r>
            <a:endParaRPr lang="en-US" altLang="zh-CN" sz="3600" dirty="0" smtClean="0">
              <a:latin typeface="微软雅黑 Light" panose="020B0502040204020203" pitchFamily="34" charset="-122"/>
              <a:ea typeface="微软雅黑 Light" panose="020B0502040204020203" pitchFamily="34" charset="-122"/>
            </a:endParaRPr>
          </a:p>
          <a:p>
            <a:pPr defTabSz="825500" hangingPunct="0">
              <a:spcBef>
                <a:spcPts val="600"/>
              </a:spcBef>
              <a:spcAft>
                <a:spcPts val="600"/>
              </a:spcAft>
            </a:pPr>
            <a:endParaRPr lang="en-US" altLang="zh-CN" sz="2800" dirty="0" smtClean="0">
              <a:latin typeface="宋体" panose="02010600030101010101" pitchFamily="2" charset="-122"/>
            </a:endParaRPr>
          </a:p>
          <a:p>
            <a:pPr marL="457200" indent="-457200" defTabSz="825500" hangingPunct="0">
              <a:spcBef>
                <a:spcPts val="600"/>
              </a:spcBef>
              <a:spcAft>
                <a:spcPts val="600"/>
              </a:spcAft>
              <a:buFont typeface="Arial" panose="020B0604020202020204" pitchFamily="34" charset="0"/>
              <a:buChar char="•"/>
            </a:pPr>
            <a:endParaRPr lang="en-US" altLang="zh-CN" sz="2800" dirty="0" smtClean="0">
              <a:latin typeface="宋体" panose="02010600030101010101" pitchFamily="2" charset="-122"/>
            </a:endParaRPr>
          </a:p>
          <a:p>
            <a:pPr marL="457200" indent="-457200" defTabSz="825500" hangingPunct="0">
              <a:spcBef>
                <a:spcPts val="600"/>
              </a:spcBef>
              <a:spcAft>
                <a:spcPts val="600"/>
              </a:spcAft>
              <a:buFont typeface="Arial" panose="020B0604020202020204" pitchFamily="34" charset="0"/>
              <a:buChar char="•"/>
            </a:pPr>
            <a:endParaRPr lang="en-US" altLang="zh-CN" sz="2800" dirty="0" smtClean="0">
              <a:latin typeface="宋体" panose="02010600030101010101" pitchFamily="2" charset="-122"/>
            </a:endParaRPr>
          </a:p>
        </p:txBody>
      </p:sp>
      <p:pic>
        <p:nvPicPr>
          <p:cNvPr id="20" name="图片 19"/>
          <p:cNvPicPr>
            <a:picLocks noChangeAspect="1"/>
          </p:cNvPicPr>
          <p:nvPr/>
        </p:nvPicPr>
        <p:blipFill>
          <a:blip r:embed="rId4"/>
          <a:stretch>
            <a:fillRect/>
          </a:stretch>
        </p:blipFill>
        <p:spPr>
          <a:xfrm>
            <a:off x="16076409" y="641072"/>
            <a:ext cx="6310604" cy="3706430"/>
          </a:xfrm>
          <a:prstGeom prst="rect">
            <a:avLst/>
          </a:prstGeom>
        </p:spPr>
      </p:pic>
      <p:pic>
        <p:nvPicPr>
          <p:cNvPr id="21" name="图片 20"/>
          <p:cNvPicPr>
            <a:picLocks noChangeAspect="1"/>
          </p:cNvPicPr>
          <p:nvPr/>
        </p:nvPicPr>
        <p:blipFill>
          <a:blip r:embed="rId5"/>
          <a:stretch>
            <a:fillRect/>
          </a:stretch>
        </p:blipFill>
        <p:spPr>
          <a:xfrm>
            <a:off x="15092807" y="4533565"/>
            <a:ext cx="8977604" cy="4063547"/>
          </a:xfrm>
          <a:prstGeom prst="rect">
            <a:avLst/>
          </a:prstGeom>
        </p:spPr>
      </p:pic>
      <p:pic>
        <p:nvPicPr>
          <p:cNvPr id="22" name="图片 21"/>
          <p:cNvPicPr>
            <a:picLocks noChangeAspect="1"/>
          </p:cNvPicPr>
          <p:nvPr/>
        </p:nvPicPr>
        <p:blipFill>
          <a:blip r:embed="rId6"/>
          <a:stretch>
            <a:fillRect/>
          </a:stretch>
        </p:blipFill>
        <p:spPr>
          <a:xfrm>
            <a:off x="15092807" y="9060139"/>
            <a:ext cx="8977604" cy="3540032"/>
          </a:xfrm>
          <a:prstGeom prst="rect">
            <a:avLst/>
          </a:prstGeom>
        </p:spPr>
      </p:pic>
      <p:sp>
        <p:nvSpPr>
          <p:cNvPr id="23" name="文本框 22"/>
          <p:cNvSpPr txBox="1"/>
          <p:nvPr/>
        </p:nvSpPr>
        <p:spPr>
          <a:xfrm>
            <a:off x="18164813" y="8592664"/>
            <a:ext cx="2133795" cy="471924"/>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2400" b="0" i="0" u="none" strike="noStrike" cap="none" spc="0" normalizeH="0" baseline="0" dirty="0" smtClean="0">
                <a:ln>
                  <a:noFill/>
                </a:ln>
                <a:solidFill>
                  <a:srgbClr val="000000"/>
                </a:solidFill>
                <a:effectLst/>
                <a:uFillTx/>
                <a:latin typeface="+mn-lt"/>
                <a:ea typeface="+mn-ea"/>
                <a:cs typeface="+mn-cs"/>
                <a:sym typeface="Helvetica Light"/>
              </a:rPr>
              <a:t>透视投影</a:t>
            </a:r>
            <a:endParaRPr kumimoji="0" lang="zh-CN" altLang="en-US" sz="2400" b="0" i="0" u="none" strike="noStrike" cap="none" spc="0" normalizeH="0" baseline="0" dirty="0">
              <a:ln>
                <a:noFill/>
              </a:ln>
              <a:solidFill>
                <a:srgbClr val="000000"/>
              </a:solidFill>
              <a:effectLst/>
              <a:uFillTx/>
              <a:latin typeface="+mn-lt"/>
              <a:ea typeface="+mn-ea"/>
              <a:cs typeface="+mn-cs"/>
              <a:sym typeface="Helvetica Light"/>
            </a:endParaRPr>
          </a:p>
        </p:txBody>
      </p:sp>
      <p:sp>
        <p:nvSpPr>
          <p:cNvPr id="24" name="文本框 23"/>
          <p:cNvSpPr txBox="1"/>
          <p:nvPr/>
        </p:nvSpPr>
        <p:spPr>
          <a:xfrm>
            <a:off x="18164813" y="12707484"/>
            <a:ext cx="2133795" cy="471924"/>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lang="zh-CN" altLang="en-US" sz="2400" dirty="0">
                <a:solidFill>
                  <a:srgbClr val="000000"/>
                </a:solidFill>
                <a:sym typeface="Helvetica Light"/>
              </a:rPr>
              <a:t>正交</a:t>
            </a:r>
            <a:r>
              <a:rPr kumimoji="0" lang="zh-CN" altLang="en-US" sz="2400" b="0" i="0" u="none" strike="noStrike" cap="none" spc="0" normalizeH="0" baseline="0" dirty="0" smtClean="0">
                <a:ln>
                  <a:noFill/>
                </a:ln>
                <a:solidFill>
                  <a:srgbClr val="000000"/>
                </a:solidFill>
                <a:effectLst/>
                <a:uFillTx/>
                <a:latin typeface="+mn-lt"/>
                <a:ea typeface="+mn-ea"/>
                <a:cs typeface="+mn-cs"/>
                <a:sym typeface="Helvetica Light"/>
              </a:rPr>
              <a:t>投影</a:t>
            </a:r>
            <a:endParaRPr kumimoji="0" lang="zh-CN" altLang="en-US" sz="2400" b="0" i="0" u="none" strike="noStrike" cap="none" spc="0" normalizeH="0" baseline="0" dirty="0">
              <a:ln>
                <a:noFill/>
              </a:ln>
              <a:solidFill>
                <a:srgbClr val="000000"/>
              </a:solidFill>
              <a:effectLst/>
              <a:uFillTx/>
              <a:latin typeface="+mn-lt"/>
              <a:ea typeface="+mn-ea"/>
              <a:cs typeface="+mn-cs"/>
              <a:sym typeface="Helvetica Light"/>
            </a:endParaRPr>
          </a:p>
        </p:txBody>
      </p:sp>
    </p:spTree>
    <p:extLst>
      <p:ext uri="{BB962C8B-B14F-4D97-AF65-F5344CB8AC3E}">
        <p14:creationId xmlns:p14="http://schemas.microsoft.com/office/powerpoint/2010/main" val="2392123147"/>
      </p:ext>
    </p:extLst>
  </p:cSld>
  <p:clrMapOvr>
    <a:masterClrMapping/>
  </p:clrMapOvr>
  <p:transition spd="med"/>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9" name="Rectangle 2"/>
          <p:cNvSpPr/>
          <p:nvPr/>
        </p:nvSpPr>
        <p:spPr>
          <a:xfrm>
            <a:off x="12832005" y="0"/>
            <a:ext cx="11551993"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a:solidFill>
                <a:srgbClr val="FFFFFF"/>
              </a:solidFill>
              <a:ea typeface="Helvetica"/>
              <a:cs typeface="Helvetica"/>
              <a:sym typeface="Helvetica"/>
            </a:endParaRPr>
          </a:p>
        </p:txBody>
      </p:sp>
      <p:sp>
        <p:nvSpPr>
          <p:cNvPr id="3" name="AutoShape 2" descr="窥豹一斑_搜狗百科"/>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solidFill>
                <a:srgbClr val="27292E"/>
              </a:solidFill>
            </a:endParaRPr>
          </a:p>
        </p:txBody>
      </p:sp>
      <p:sp>
        <p:nvSpPr>
          <p:cNvPr id="9" name="AutoShape 4" descr="窥豹一斑_搜狗百科"/>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solidFill>
                <a:srgbClr val="27292E"/>
              </a:solidFill>
            </a:endParaRPr>
          </a:p>
        </p:txBody>
      </p:sp>
      <p:grpSp>
        <p:nvGrpSpPr>
          <p:cNvPr id="4" name="组合 3"/>
          <p:cNvGrpSpPr/>
          <p:nvPr/>
        </p:nvGrpSpPr>
        <p:grpSpPr>
          <a:xfrm>
            <a:off x="1323974" y="0"/>
            <a:ext cx="11508031" cy="13716000"/>
            <a:chOff x="10467974" y="26142"/>
            <a:chExt cx="14145068" cy="13716000"/>
          </a:xfrm>
        </p:grpSpPr>
        <p:sp>
          <p:nvSpPr>
            <p:cNvPr id="5" name="Rectangle"/>
            <p:cNvSpPr/>
            <p:nvPr/>
          </p:nvSpPr>
          <p:spPr>
            <a:xfrm>
              <a:off x="10467975" y="26142"/>
              <a:ext cx="14145067" cy="13716000"/>
            </a:xfrm>
            <a:prstGeom prst="rect">
              <a:avLst/>
            </a:prstGeom>
            <a:solidFill>
              <a:schemeClr val="bg1">
                <a:alpha val="80000"/>
              </a:schemeClr>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dirty="0">
                <a:solidFill>
                  <a:srgbClr val="FFFFFF"/>
                </a:solidFill>
                <a:ea typeface="Helvetica"/>
                <a:cs typeface="Helvetica"/>
                <a:sym typeface="Helvetica"/>
              </a:endParaRPr>
            </a:p>
          </p:txBody>
        </p:sp>
        <p:sp>
          <p:nvSpPr>
            <p:cNvPr id="6" name="Rectangle"/>
            <p:cNvSpPr/>
            <p:nvPr/>
          </p:nvSpPr>
          <p:spPr>
            <a:xfrm>
              <a:off x="10467974" y="3245592"/>
              <a:ext cx="8458201" cy="76200"/>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sz="3200">
                <a:solidFill>
                  <a:srgbClr val="FFFFFF"/>
                </a:solidFill>
                <a:latin typeface="方正姚体" panose="02010601030101010101" pitchFamily="2" charset="-122"/>
                <a:ea typeface="方正姚体" panose="02010601030101010101" pitchFamily="2" charset="-122"/>
                <a:cs typeface="Helvetica"/>
                <a:sym typeface="Helvetica"/>
              </a:endParaRPr>
            </a:p>
          </p:txBody>
        </p:sp>
      </p:grpSp>
      <p:pic>
        <p:nvPicPr>
          <p:cNvPr id="25" name="Picture 5" descr="C:\Users\ZhaoShuai\Desktop\UE5_Logo.jpgUE5_Logo"/>
          <p:cNvPicPr/>
          <p:nvPr/>
        </p:nvPicPr>
        <p:blipFill rotWithShape="1">
          <a:blip r:embed="rId3"/>
          <a:srcRect/>
          <a:stretch>
            <a:fillRect/>
          </a:stretch>
        </p:blipFill>
        <p:spPr>
          <a:xfrm>
            <a:off x="1478915" y="1835664"/>
            <a:ext cx="1310870" cy="1310640"/>
          </a:xfrm>
          <a:prstGeom prst="rect">
            <a:avLst/>
          </a:prstGeom>
        </p:spPr>
      </p:pic>
      <p:sp>
        <p:nvSpPr>
          <p:cNvPr id="16" name="The Picture slide"/>
          <p:cNvSpPr txBox="1"/>
          <p:nvPr/>
        </p:nvSpPr>
        <p:spPr>
          <a:xfrm>
            <a:off x="2783177" y="1978023"/>
            <a:ext cx="8973592" cy="1025922"/>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en-US" altLang="zh-CN" sz="6000" kern="0" cap="all" dirty="0" smtClean="0">
                <a:solidFill>
                  <a:srgbClr val="000000"/>
                </a:solidFill>
                <a:latin typeface="微软雅黑" panose="020B0503020204020204" pitchFamily="34" charset="-122"/>
                <a:ea typeface="微软雅黑" panose="020B0503020204020204" pitchFamily="34" charset="-122"/>
              </a:rPr>
              <a:t>MVP</a:t>
            </a:r>
            <a:r>
              <a:rPr lang="zh-CN" altLang="en-US" sz="6000" kern="0" cap="all" dirty="0" smtClean="0">
                <a:solidFill>
                  <a:srgbClr val="000000"/>
                </a:solidFill>
                <a:latin typeface="微软雅黑" panose="020B0503020204020204" pitchFamily="34" charset="-122"/>
                <a:ea typeface="微软雅黑" panose="020B0503020204020204" pitchFamily="34" charset="-122"/>
              </a:rPr>
              <a:t>变换</a:t>
            </a:r>
            <a:endParaRPr lang="zh-CN" sz="6000" kern="0" cap="all" dirty="0">
              <a:solidFill>
                <a:srgbClr val="000000"/>
              </a:solidFill>
              <a:latin typeface="微软雅黑" panose="020B0503020204020204" pitchFamily="34" charset="-122"/>
              <a:ea typeface="微软雅黑" panose="020B0503020204020204" pitchFamily="34" charset="-122"/>
            </a:endParaRPr>
          </a:p>
        </p:txBody>
      </p:sp>
      <p:sp>
        <p:nvSpPr>
          <p:cNvPr id="26"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2423160" y="4084316"/>
            <a:ext cx="10004368" cy="8628003"/>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pPr marL="457200" indent="-457200" defTabSz="825500" hangingPunct="0">
              <a:spcBef>
                <a:spcPts val="600"/>
              </a:spcBef>
              <a:spcAft>
                <a:spcPts val="600"/>
              </a:spcAft>
              <a:buFont typeface="Arial" panose="020B0604020202020204" pitchFamily="34" charset="0"/>
              <a:buChar char="•"/>
            </a:pPr>
            <a:r>
              <a:rPr lang="zh-CN" altLang="en-US" sz="3600" dirty="0" smtClean="0">
                <a:latin typeface="微软雅黑 Light" panose="020B0502040204020203" pitchFamily="34" charset="-122"/>
                <a:ea typeface="微软雅黑 Light" panose="020B0502040204020203" pitchFamily="34" charset="-122"/>
              </a:rPr>
              <a:t>要把一个顶点绘制在屏幕上，我们需要经过几个变换矩阵，其中最重要的几个是模型（</a:t>
            </a:r>
            <a:r>
              <a:rPr lang="en-US" altLang="zh-CN" sz="3600" dirty="0" smtClean="0">
                <a:latin typeface="微软雅黑 Light" panose="020B0502040204020203" pitchFamily="34" charset="-122"/>
                <a:ea typeface="微软雅黑 Light" panose="020B0502040204020203" pitchFamily="34" charset="-122"/>
              </a:rPr>
              <a:t>Model</a:t>
            </a:r>
            <a:r>
              <a:rPr lang="zh-CN" altLang="en-US" sz="3600" dirty="0" smtClean="0">
                <a:latin typeface="微软雅黑 Light" panose="020B0502040204020203" pitchFamily="34" charset="-122"/>
                <a:ea typeface="微软雅黑 Light" panose="020B0502040204020203" pitchFamily="34" charset="-122"/>
              </a:rPr>
              <a:t>）、观察</a:t>
            </a:r>
            <a:r>
              <a:rPr lang="en-US" altLang="zh-CN" sz="3600" dirty="0" smtClean="0">
                <a:latin typeface="微软雅黑 Light" panose="020B0502040204020203" pitchFamily="34" charset="-122"/>
                <a:ea typeface="微软雅黑 Light" panose="020B0502040204020203" pitchFamily="34" charset="-122"/>
              </a:rPr>
              <a:t>(View)</a:t>
            </a:r>
            <a:r>
              <a:rPr lang="zh-CN" altLang="en-US" sz="3600" dirty="0" smtClean="0">
                <a:latin typeface="微软雅黑 Light" panose="020B0502040204020203" pitchFamily="34" charset="-122"/>
                <a:ea typeface="微软雅黑 Light" panose="020B0502040204020203" pitchFamily="34" charset="-122"/>
              </a:rPr>
              <a:t>和投影（</a:t>
            </a:r>
            <a:r>
              <a:rPr lang="en-US" altLang="zh-CN" sz="3600" dirty="0" smtClean="0">
                <a:latin typeface="微软雅黑 Light" panose="020B0502040204020203" pitchFamily="34" charset="-122"/>
                <a:ea typeface="微软雅黑 Light" panose="020B0502040204020203" pitchFamily="34" charset="-122"/>
              </a:rPr>
              <a:t>Projection</a:t>
            </a:r>
            <a:r>
              <a:rPr lang="zh-CN" altLang="en-US" sz="3600" dirty="0" smtClean="0">
                <a:latin typeface="微软雅黑 Light" panose="020B0502040204020203" pitchFamily="34" charset="-122"/>
                <a:ea typeface="微软雅黑 Light" panose="020B0502040204020203" pitchFamily="34" charset="-122"/>
              </a:rPr>
              <a:t>）矩阵。</a:t>
            </a:r>
            <a:endParaRPr lang="en-US" altLang="zh-CN" sz="3600" dirty="0" smtClean="0">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r>
              <a:rPr lang="zh-CN" altLang="en-US" sz="3600" dirty="0" smtClean="0">
                <a:latin typeface="微软雅黑 Light" panose="020B0502040204020203" pitchFamily="34" charset="-122"/>
                <a:ea typeface="微软雅黑 Light" panose="020B0502040204020203" pitchFamily="34" charset="-122"/>
              </a:rPr>
              <a:t>顶点始于模型空间，它在之后会变为世界坐标，观察坐标，裁剪坐标，并最后以屏幕坐标的形式结束。</a:t>
            </a:r>
            <a:endParaRPr lang="en-US" altLang="zh-CN" sz="3600" dirty="0" smtClean="0">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r>
              <a:rPr lang="zh-CN" altLang="en-US" sz="3600" dirty="0" smtClean="0">
                <a:latin typeface="微软雅黑 Light" panose="020B0502040204020203" pitchFamily="34" charset="-122"/>
                <a:ea typeface="微软雅黑 Light" panose="020B0502040204020203" pitchFamily="34" charset="-122"/>
              </a:rPr>
              <a:t>我们在屏幕上可见的所有顶点，都为标准化设备坐标（</a:t>
            </a:r>
            <a:r>
              <a:rPr lang="en-US" altLang="zh-CN" sz="3600" dirty="0" smtClean="0">
                <a:latin typeface="微软雅黑 Light" panose="020B0502040204020203" pitchFamily="34" charset="-122"/>
                <a:ea typeface="微软雅黑 Light" panose="020B0502040204020203" pitchFamily="34" charset="-122"/>
              </a:rPr>
              <a:t>Normalized Device Coordinate, NDC</a:t>
            </a:r>
            <a:r>
              <a:rPr lang="zh-CN" altLang="en-US" sz="3600" dirty="0" smtClean="0">
                <a:latin typeface="微软雅黑 Light" panose="020B0502040204020203" pitchFamily="34" charset="-122"/>
                <a:ea typeface="微软雅黑 Light" panose="020B0502040204020203" pitchFamily="34" charset="-122"/>
              </a:rPr>
              <a:t>）</a:t>
            </a:r>
            <a:r>
              <a:rPr lang="en-US" altLang="zh-CN" sz="3600" dirty="0" smtClean="0">
                <a:latin typeface="微软雅黑 Light" panose="020B0502040204020203" pitchFamily="34" charset="-122"/>
                <a:ea typeface="微软雅黑 Light" panose="020B0502040204020203" pitchFamily="34" charset="-122"/>
              </a:rPr>
              <a:t>,</a:t>
            </a:r>
            <a:r>
              <a:rPr lang="zh-CN" altLang="en-US" sz="3600" dirty="0" smtClean="0">
                <a:latin typeface="微软雅黑 Light" panose="020B0502040204020203" pitchFamily="34" charset="-122"/>
                <a:ea typeface="微软雅黑 Light" panose="020B0502040204020203" pitchFamily="34" charset="-122"/>
              </a:rPr>
              <a:t>每个顶点坐标都在</a:t>
            </a:r>
            <a:r>
              <a:rPr lang="en-US" altLang="zh-CN" sz="3600" dirty="0" smtClean="0">
                <a:latin typeface="微软雅黑 Light" panose="020B0502040204020203" pitchFamily="34" charset="-122"/>
                <a:ea typeface="微软雅黑 Light" panose="020B0502040204020203" pitchFamily="34" charset="-122"/>
              </a:rPr>
              <a:t>-1.0</a:t>
            </a:r>
            <a:r>
              <a:rPr lang="zh-CN" altLang="en-US" sz="3600" dirty="0" smtClean="0">
                <a:latin typeface="微软雅黑 Light" panose="020B0502040204020203" pitchFamily="34" charset="-122"/>
                <a:ea typeface="微软雅黑 Light" panose="020B0502040204020203" pitchFamily="34" charset="-122"/>
              </a:rPr>
              <a:t>到</a:t>
            </a:r>
            <a:r>
              <a:rPr lang="en-US" altLang="zh-CN" sz="3600" dirty="0" smtClean="0">
                <a:latin typeface="微软雅黑 Light" panose="020B0502040204020203" pitchFamily="34" charset="-122"/>
                <a:ea typeface="微软雅黑 Light" panose="020B0502040204020203" pitchFamily="34" charset="-122"/>
              </a:rPr>
              <a:t>1.0</a:t>
            </a:r>
            <a:r>
              <a:rPr lang="zh-CN" altLang="en-US" sz="3600" dirty="0" smtClean="0">
                <a:latin typeface="微软雅黑 Light" panose="020B0502040204020203" pitchFamily="34" charset="-122"/>
                <a:ea typeface="微软雅黑 Light" panose="020B0502040204020203" pitchFamily="34" charset="-122"/>
              </a:rPr>
              <a:t>之间。</a:t>
            </a:r>
            <a:endParaRPr lang="en-US" altLang="zh-CN" sz="3600" dirty="0" smtClean="0">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r>
              <a:rPr lang="en-US" altLang="zh-CN" sz="3600" dirty="0" smtClean="0">
                <a:latin typeface="微软雅黑 Light" panose="020B0502040204020203" pitchFamily="34" charset="-122"/>
                <a:ea typeface="微软雅黑 Light" panose="020B0502040204020203" pitchFamily="34" charset="-122"/>
              </a:rPr>
              <a:t>NDC</a:t>
            </a:r>
            <a:r>
              <a:rPr lang="zh-CN" altLang="en-US" sz="3600" dirty="0" smtClean="0">
                <a:latin typeface="微软雅黑 Light" panose="020B0502040204020203" pitchFamily="34" charset="-122"/>
                <a:ea typeface="微软雅黑 Light" panose="020B0502040204020203" pitchFamily="34" charset="-122"/>
              </a:rPr>
              <a:t>坐标经过光栅化</a:t>
            </a:r>
            <a:r>
              <a:rPr lang="en-US" altLang="zh-CN" sz="3600" dirty="0" smtClean="0">
                <a:latin typeface="微软雅黑 Light" panose="020B0502040204020203" pitchFamily="34" charset="-122"/>
                <a:ea typeface="微软雅黑 Light" panose="020B0502040204020203" pitchFamily="34" charset="-122"/>
              </a:rPr>
              <a:t>(Rasterizer),</a:t>
            </a:r>
            <a:r>
              <a:rPr lang="zh-CN" altLang="en-US" sz="3600" dirty="0" smtClean="0">
                <a:latin typeface="微软雅黑 Light" panose="020B0502040204020203" pitchFamily="34" charset="-122"/>
                <a:ea typeface="微软雅黑 Light" panose="020B0502040204020203" pitchFamily="34" charset="-122"/>
              </a:rPr>
              <a:t>将他们变成屏幕的二维坐标。</a:t>
            </a:r>
            <a:endParaRPr lang="en-US" altLang="zh-CN" sz="3600" dirty="0" smtClean="0">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endParaRPr lang="en-US" altLang="zh-CN" sz="3600" dirty="0" smtClean="0">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endParaRPr lang="en-US" altLang="zh-CN" sz="3600" dirty="0" smtClean="0">
              <a:latin typeface="微软雅黑 Light" panose="020B0502040204020203" pitchFamily="34" charset="-122"/>
              <a:ea typeface="微软雅黑 Light" panose="020B0502040204020203" pitchFamily="34" charset="-122"/>
            </a:endParaRPr>
          </a:p>
        </p:txBody>
      </p:sp>
      <p:pic>
        <p:nvPicPr>
          <p:cNvPr id="27" name="Picture 2" descr="coordinate_system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88042" y="4265929"/>
            <a:ext cx="11551993" cy="56893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4570905"/>
      </p:ext>
    </p:extLst>
  </p:cSld>
  <p:clrMapOvr>
    <a:masterClrMapping/>
  </p:clrMapOvr>
  <p:transition spd="med"/>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9" name="Rectangle 2"/>
          <p:cNvSpPr/>
          <p:nvPr/>
        </p:nvSpPr>
        <p:spPr>
          <a:xfrm>
            <a:off x="12465315" y="0"/>
            <a:ext cx="11918683"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a:solidFill>
                <a:srgbClr val="FFFFFF"/>
              </a:solidFill>
              <a:ea typeface="Helvetica"/>
              <a:cs typeface="Helvetica"/>
              <a:sym typeface="Helvetica"/>
            </a:endParaRPr>
          </a:p>
        </p:txBody>
      </p:sp>
      <p:sp>
        <p:nvSpPr>
          <p:cNvPr id="3" name="AutoShape 2" descr="窥豹一斑_搜狗百科"/>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solidFill>
                <a:srgbClr val="27292E"/>
              </a:solidFill>
            </a:endParaRPr>
          </a:p>
        </p:txBody>
      </p:sp>
      <p:sp>
        <p:nvSpPr>
          <p:cNvPr id="9" name="AutoShape 4" descr="窥豹一斑_搜狗百科"/>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solidFill>
                <a:srgbClr val="27292E"/>
              </a:solidFill>
            </a:endParaRPr>
          </a:p>
        </p:txBody>
      </p:sp>
      <p:grpSp>
        <p:nvGrpSpPr>
          <p:cNvPr id="4" name="组合 3"/>
          <p:cNvGrpSpPr/>
          <p:nvPr/>
        </p:nvGrpSpPr>
        <p:grpSpPr>
          <a:xfrm>
            <a:off x="1323975" y="0"/>
            <a:ext cx="11141340" cy="13716000"/>
            <a:chOff x="10467974" y="26142"/>
            <a:chExt cx="14145068" cy="13716000"/>
          </a:xfrm>
        </p:grpSpPr>
        <p:sp>
          <p:nvSpPr>
            <p:cNvPr id="5" name="Rectangle"/>
            <p:cNvSpPr/>
            <p:nvPr/>
          </p:nvSpPr>
          <p:spPr>
            <a:xfrm>
              <a:off x="10467975" y="26142"/>
              <a:ext cx="14145067" cy="13716000"/>
            </a:xfrm>
            <a:prstGeom prst="rect">
              <a:avLst/>
            </a:prstGeom>
            <a:solidFill>
              <a:schemeClr val="bg1">
                <a:alpha val="80000"/>
              </a:schemeClr>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dirty="0">
                <a:solidFill>
                  <a:srgbClr val="FFFFFF"/>
                </a:solidFill>
                <a:ea typeface="Helvetica"/>
                <a:cs typeface="Helvetica"/>
                <a:sym typeface="Helvetica"/>
              </a:endParaRPr>
            </a:p>
          </p:txBody>
        </p:sp>
        <p:sp>
          <p:nvSpPr>
            <p:cNvPr id="6" name="Rectangle"/>
            <p:cNvSpPr/>
            <p:nvPr/>
          </p:nvSpPr>
          <p:spPr>
            <a:xfrm>
              <a:off x="10467974" y="3245592"/>
              <a:ext cx="8458201" cy="76200"/>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sz="3200">
                <a:solidFill>
                  <a:srgbClr val="FFFFFF"/>
                </a:solidFill>
                <a:latin typeface="方正姚体" panose="02010601030101010101" pitchFamily="2" charset="-122"/>
                <a:ea typeface="方正姚体" panose="02010601030101010101" pitchFamily="2" charset="-122"/>
                <a:cs typeface="Helvetica"/>
                <a:sym typeface="Helvetica"/>
              </a:endParaRPr>
            </a:p>
          </p:txBody>
        </p:sp>
      </p:grpSp>
      <p:pic>
        <p:nvPicPr>
          <p:cNvPr id="25" name="Picture 5" descr="C:\Users\ZhaoShuai\Desktop\UE5_Logo.jpgUE5_Logo"/>
          <p:cNvPicPr/>
          <p:nvPr/>
        </p:nvPicPr>
        <p:blipFill rotWithShape="1">
          <a:blip r:embed="rId3"/>
          <a:srcRect/>
          <a:stretch>
            <a:fillRect/>
          </a:stretch>
        </p:blipFill>
        <p:spPr>
          <a:xfrm>
            <a:off x="1478915" y="1835664"/>
            <a:ext cx="1310870" cy="1310640"/>
          </a:xfrm>
          <a:prstGeom prst="rect">
            <a:avLst/>
          </a:prstGeom>
        </p:spPr>
      </p:pic>
      <p:sp>
        <p:nvSpPr>
          <p:cNvPr id="16" name="The Picture slide"/>
          <p:cNvSpPr txBox="1"/>
          <p:nvPr/>
        </p:nvSpPr>
        <p:spPr>
          <a:xfrm>
            <a:off x="2944725" y="2054967"/>
            <a:ext cx="8973592" cy="872034"/>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5000" kern="0" cap="all" dirty="0" smtClean="0">
                <a:solidFill>
                  <a:srgbClr val="000000"/>
                </a:solidFill>
                <a:latin typeface="宋体" panose="02010600030101010101" pitchFamily="2" charset="-122"/>
              </a:rPr>
              <a:t>模型变换</a:t>
            </a:r>
            <a:endParaRPr lang="zh-CN" sz="5000" kern="0" cap="all" dirty="0">
              <a:solidFill>
                <a:srgbClr val="000000"/>
              </a:solidFill>
            </a:endParaRPr>
          </a:p>
        </p:txBody>
      </p:sp>
      <p:pic>
        <p:nvPicPr>
          <p:cNvPr id="26" name="图片 25"/>
          <p:cNvPicPr>
            <a:picLocks noChangeAspect="1"/>
          </p:cNvPicPr>
          <p:nvPr/>
        </p:nvPicPr>
        <p:blipFill>
          <a:blip r:embed="rId4"/>
          <a:stretch>
            <a:fillRect/>
          </a:stretch>
        </p:blipFill>
        <p:spPr>
          <a:xfrm>
            <a:off x="12465316" y="4099046"/>
            <a:ext cx="11918682" cy="5517908"/>
          </a:xfrm>
          <a:prstGeom prst="rect">
            <a:avLst/>
          </a:prstGeom>
        </p:spPr>
      </p:pic>
      <p:sp>
        <p:nvSpPr>
          <p:cNvPr id="27"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2448610" y="4003512"/>
            <a:ext cx="9469708" cy="7304564"/>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pPr marL="457200" indent="-457200" defTabSz="825500" hangingPunct="0">
              <a:spcBef>
                <a:spcPts val="600"/>
              </a:spcBef>
              <a:spcAft>
                <a:spcPts val="600"/>
              </a:spcAft>
              <a:buFont typeface="Arial" panose="020B0604020202020204" pitchFamily="34" charset="0"/>
              <a:buChar char="•"/>
            </a:pPr>
            <a:r>
              <a:rPr lang="zh-CN" altLang="en-US" sz="3600" dirty="0">
                <a:latin typeface="微软雅黑 Light" panose="020B0502040204020203" pitchFamily="34" charset="-122"/>
                <a:ea typeface="微软雅黑 Light" panose="020B0502040204020203" pitchFamily="34" charset="-122"/>
              </a:rPr>
              <a:t>变换</a:t>
            </a:r>
            <a:r>
              <a:rPr lang="zh-CN" altLang="en-US" sz="3600" dirty="0" smtClean="0">
                <a:latin typeface="微软雅黑 Light" panose="020B0502040204020203" pitchFamily="34" charset="-122"/>
                <a:ea typeface="微软雅黑 Light" panose="020B0502040204020203" pitchFamily="34" charset="-122"/>
              </a:rPr>
              <a:t>前：模型坐标空间</a:t>
            </a:r>
            <a:endParaRPr lang="en-US" altLang="zh-CN" sz="3600" dirty="0" smtClean="0">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r>
              <a:rPr lang="zh-CN" altLang="en-US" sz="3600" dirty="0">
                <a:latin typeface="微软雅黑 Light" panose="020B0502040204020203" pitchFamily="34" charset="-122"/>
                <a:ea typeface="微软雅黑 Light" panose="020B0502040204020203" pitchFamily="34" charset="-122"/>
              </a:rPr>
              <a:t>变换</a:t>
            </a:r>
            <a:r>
              <a:rPr lang="zh-CN" altLang="en-US" sz="3600" dirty="0" smtClean="0">
                <a:latin typeface="微软雅黑 Light" panose="020B0502040204020203" pitchFamily="34" charset="-122"/>
                <a:ea typeface="微软雅黑 Light" panose="020B0502040204020203" pitchFamily="34" charset="-122"/>
              </a:rPr>
              <a:t>后：世界坐标空间</a:t>
            </a:r>
            <a:endParaRPr lang="en-US" altLang="zh-CN" sz="3600" dirty="0">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r>
              <a:rPr lang="zh-CN" altLang="en-US" sz="3600" dirty="0" smtClean="0">
                <a:latin typeface="微软雅黑 Light" panose="020B0502040204020203" pitchFamily="34" charset="-122"/>
                <a:ea typeface="微软雅黑 Light" panose="020B0502040204020203" pitchFamily="34" charset="-122"/>
              </a:rPr>
              <a:t>目的：计算模型顶点在世界中的位置。</a:t>
            </a:r>
            <a:endParaRPr lang="en-US" altLang="zh-CN" sz="3600" dirty="0" smtClean="0">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r>
              <a:rPr lang="en-US" altLang="zh-CN" sz="3600" dirty="0" smtClean="0">
                <a:latin typeface="微软雅黑 Light" panose="020B0502040204020203" pitchFamily="34" charset="-122"/>
                <a:ea typeface="微软雅黑 Light" panose="020B0502040204020203" pitchFamily="34" charset="-122"/>
              </a:rPr>
              <a:t>3d</a:t>
            </a:r>
            <a:r>
              <a:rPr lang="zh-CN" altLang="en-US" sz="3600" dirty="0" smtClean="0">
                <a:latin typeface="微软雅黑 Light" panose="020B0502040204020203" pitchFamily="34" charset="-122"/>
                <a:ea typeface="微软雅黑 Light" panose="020B0502040204020203" pitchFamily="34" charset="-122"/>
              </a:rPr>
              <a:t>模型的顶点都是基于自身坐标系存储的，在世界空间中，模型的位置由世界坐标决定。根据模型在世界坐标系中平移</a:t>
            </a:r>
            <a:r>
              <a:rPr lang="en-US" altLang="zh-CN" sz="3600" dirty="0" smtClean="0">
                <a:latin typeface="微软雅黑 Light" panose="020B0502040204020203" pitchFamily="34" charset="-122"/>
                <a:ea typeface="微软雅黑 Light" panose="020B0502040204020203" pitchFamily="34" charset="-122"/>
              </a:rPr>
              <a:t>T,</a:t>
            </a:r>
            <a:r>
              <a:rPr lang="zh-CN" altLang="en-US" sz="3600" dirty="0" smtClean="0">
                <a:latin typeface="微软雅黑 Light" panose="020B0502040204020203" pitchFamily="34" charset="-122"/>
                <a:ea typeface="微软雅黑 Light" panose="020B0502040204020203" pitchFamily="34" charset="-122"/>
              </a:rPr>
              <a:t>旋转</a:t>
            </a:r>
            <a:r>
              <a:rPr lang="en-US" altLang="zh-CN" sz="3600" dirty="0" smtClean="0">
                <a:latin typeface="微软雅黑 Light" panose="020B0502040204020203" pitchFamily="34" charset="-122"/>
                <a:ea typeface="微软雅黑 Light" panose="020B0502040204020203" pitchFamily="34" charset="-122"/>
              </a:rPr>
              <a:t>R,</a:t>
            </a:r>
            <a:r>
              <a:rPr lang="zh-CN" altLang="en-US" sz="3600" dirty="0" smtClean="0">
                <a:latin typeface="微软雅黑 Light" panose="020B0502040204020203" pitchFamily="34" charset="-122"/>
                <a:ea typeface="微软雅黑 Light" panose="020B0502040204020203" pitchFamily="34" charset="-122"/>
              </a:rPr>
              <a:t>缩放</a:t>
            </a:r>
            <a:r>
              <a:rPr lang="en-US" altLang="zh-CN" sz="3600" dirty="0" smtClean="0">
                <a:latin typeface="微软雅黑 Light" panose="020B0502040204020203" pitchFamily="34" charset="-122"/>
                <a:ea typeface="微软雅黑 Light" panose="020B0502040204020203" pitchFamily="34" charset="-122"/>
              </a:rPr>
              <a:t>S, </a:t>
            </a:r>
            <a:r>
              <a:rPr lang="zh-CN" altLang="en-US" sz="3600" dirty="0" smtClean="0">
                <a:latin typeface="微软雅黑 Light" panose="020B0502040204020203" pitchFamily="34" charset="-122"/>
                <a:ea typeface="微软雅黑 Light" panose="020B0502040204020203" pitchFamily="34" charset="-122"/>
              </a:rPr>
              <a:t>可以得到模型变换矩阵</a:t>
            </a:r>
            <a:r>
              <a:rPr lang="en-US" altLang="zh-CN" sz="3600" dirty="0">
                <a:latin typeface="微软雅黑 Light" panose="020B0502040204020203" pitchFamily="34" charset="-122"/>
                <a:ea typeface="微软雅黑 Light" panose="020B0502040204020203" pitchFamily="34" charset="-122"/>
              </a:rPr>
              <a:t> </a:t>
            </a:r>
            <a:r>
              <a:rPr lang="en-US" altLang="zh-CN" sz="3600" dirty="0" smtClean="0">
                <a:latin typeface="微软雅黑 Light" panose="020B0502040204020203" pitchFamily="34" charset="-122"/>
                <a:ea typeface="微软雅黑 Light" panose="020B0502040204020203" pitchFamily="34" charset="-122"/>
              </a:rPr>
              <a:t>T *R *S</a:t>
            </a:r>
            <a:r>
              <a:rPr lang="zh-CN" altLang="en-US" sz="3600" dirty="0" smtClean="0">
                <a:latin typeface="微软雅黑 Light" panose="020B0502040204020203" pitchFamily="34" charset="-122"/>
                <a:ea typeface="微软雅黑 Light" panose="020B0502040204020203" pitchFamily="34" charset="-122"/>
              </a:rPr>
              <a:t>。设</a:t>
            </a:r>
            <a:r>
              <a:rPr lang="en-US" altLang="zh-CN" sz="3600" dirty="0" smtClean="0">
                <a:latin typeface="微软雅黑 Light" panose="020B0502040204020203" pitchFamily="34" charset="-122"/>
                <a:ea typeface="微软雅黑 Light" panose="020B0502040204020203" pitchFamily="34" charset="-122"/>
              </a:rPr>
              <a:t>P’</a:t>
            </a:r>
            <a:r>
              <a:rPr lang="zh-CN" altLang="en-US" sz="3600" dirty="0" smtClean="0">
                <a:latin typeface="微软雅黑 Light" panose="020B0502040204020203" pitchFamily="34" charset="-122"/>
                <a:ea typeface="微软雅黑 Light" panose="020B0502040204020203" pitchFamily="34" charset="-122"/>
              </a:rPr>
              <a:t>为顶点在世界中的位置，</a:t>
            </a:r>
            <a:r>
              <a:rPr lang="en-US" altLang="zh-CN" sz="3600" dirty="0" smtClean="0">
                <a:latin typeface="微软雅黑 Light" panose="020B0502040204020203" pitchFamily="34" charset="-122"/>
                <a:ea typeface="微软雅黑 Light" panose="020B0502040204020203" pitchFamily="34" charset="-122"/>
              </a:rPr>
              <a:t>P</a:t>
            </a:r>
            <a:r>
              <a:rPr lang="zh-CN" altLang="en-US" sz="3600" dirty="0" smtClean="0">
                <a:latin typeface="微软雅黑 Light" panose="020B0502040204020203" pitchFamily="34" charset="-122"/>
                <a:ea typeface="微软雅黑 Light" panose="020B0502040204020203" pitchFamily="34" charset="-122"/>
              </a:rPr>
              <a:t>为顶点在模型空间位置有</a:t>
            </a:r>
            <a:r>
              <a:rPr lang="en-US" altLang="zh-CN" sz="3600" dirty="0" smtClean="0">
                <a:latin typeface="微软雅黑 Light" panose="020B0502040204020203" pitchFamily="34" charset="-122"/>
                <a:ea typeface="微软雅黑 Light" panose="020B0502040204020203" pitchFamily="34" charset="-122"/>
              </a:rPr>
              <a:t>P’= T </a:t>
            </a:r>
            <a:r>
              <a:rPr lang="zh-CN" altLang="en-US" sz="3600" dirty="0" smtClean="0">
                <a:latin typeface="微软雅黑 Light" panose="020B0502040204020203" pitchFamily="34" charset="-122"/>
                <a:ea typeface="微软雅黑 Light" panose="020B0502040204020203" pitchFamily="34" charset="-122"/>
              </a:rPr>
              <a:t>* </a:t>
            </a:r>
            <a:r>
              <a:rPr lang="en-US" altLang="zh-CN" sz="3600" dirty="0" smtClean="0">
                <a:latin typeface="微软雅黑 Light" panose="020B0502040204020203" pitchFamily="34" charset="-122"/>
                <a:ea typeface="微软雅黑 Light" panose="020B0502040204020203" pitchFamily="34" charset="-122"/>
              </a:rPr>
              <a:t>R</a:t>
            </a:r>
            <a:r>
              <a:rPr lang="zh-CN" altLang="en-US" sz="3600" dirty="0">
                <a:latin typeface="微软雅黑 Light" panose="020B0502040204020203" pitchFamily="34" charset="-122"/>
                <a:ea typeface="微软雅黑 Light" panose="020B0502040204020203" pitchFamily="34" charset="-122"/>
              </a:rPr>
              <a:t> </a:t>
            </a:r>
            <a:r>
              <a:rPr lang="zh-CN" altLang="en-US" sz="3600" dirty="0" smtClean="0">
                <a:latin typeface="微软雅黑 Light" panose="020B0502040204020203" pitchFamily="34" charset="-122"/>
                <a:ea typeface="微软雅黑 Light" panose="020B0502040204020203" pitchFamily="34" charset="-122"/>
              </a:rPr>
              <a:t>* </a:t>
            </a:r>
            <a:r>
              <a:rPr lang="en-US" altLang="zh-CN" sz="3600" dirty="0" smtClean="0">
                <a:latin typeface="微软雅黑 Light" panose="020B0502040204020203" pitchFamily="34" charset="-122"/>
                <a:ea typeface="微软雅黑 Light" panose="020B0502040204020203" pitchFamily="34" charset="-122"/>
              </a:rPr>
              <a:t>S * P</a:t>
            </a:r>
          </a:p>
          <a:p>
            <a:pPr defTabSz="825500" hangingPunct="0">
              <a:spcBef>
                <a:spcPts val="600"/>
              </a:spcBef>
              <a:spcAft>
                <a:spcPts val="600"/>
              </a:spcAft>
            </a:pPr>
            <a:r>
              <a:rPr lang="en-US" altLang="zh-CN" sz="2800" dirty="0">
                <a:latin typeface="宋体" panose="02010600030101010101" pitchFamily="2" charset="-122"/>
              </a:rPr>
              <a:t>	</a:t>
            </a:r>
            <a:endParaRPr lang="en-US" altLang="zh-CN" sz="2800" dirty="0" smtClean="0">
              <a:latin typeface="宋体" panose="02010600030101010101" pitchFamily="2" charset="-122"/>
            </a:endParaRPr>
          </a:p>
          <a:p>
            <a:pPr marL="457200" indent="-457200" defTabSz="825500" hangingPunct="0">
              <a:spcBef>
                <a:spcPts val="600"/>
              </a:spcBef>
              <a:spcAft>
                <a:spcPts val="600"/>
              </a:spcAft>
              <a:buFont typeface="Arial" panose="020B0604020202020204" pitchFamily="34" charset="0"/>
              <a:buChar char="•"/>
            </a:pPr>
            <a:endParaRPr lang="en-US" altLang="zh-CN" sz="2800" dirty="0" smtClean="0">
              <a:latin typeface="宋体" panose="02010600030101010101" pitchFamily="2" charset="-122"/>
            </a:endParaRPr>
          </a:p>
          <a:p>
            <a:pPr marL="457200" indent="-457200" defTabSz="825500" hangingPunct="0">
              <a:spcBef>
                <a:spcPts val="600"/>
              </a:spcBef>
              <a:spcAft>
                <a:spcPts val="600"/>
              </a:spcAft>
              <a:buFont typeface="Arial" panose="020B0604020202020204" pitchFamily="34" charset="0"/>
              <a:buChar char="•"/>
            </a:pPr>
            <a:endParaRPr lang="en-US" altLang="zh-CN" sz="2800" dirty="0" smtClean="0">
              <a:latin typeface="宋体" panose="02010600030101010101" pitchFamily="2" charset="-122"/>
            </a:endParaRPr>
          </a:p>
        </p:txBody>
      </p:sp>
    </p:spTree>
    <p:extLst>
      <p:ext uri="{BB962C8B-B14F-4D97-AF65-F5344CB8AC3E}">
        <p14:creationId xmlns:p14="http://schemas.microsoft.com/office/powerpoint/2010/main" val="428066137"/>
      </p:ext>
    </p:extLst>
  </p:cSld>
  <p:clrMapOvr>
    <a:masterClrMapping/>
  </p:clrMapOvr>
  <p:transition spd="med"/>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9" name="Rectangle 2"/>
          <p:cNvSpPr/>
          <p:nvPr/>
        </p:nvSpPr>
        <p:spPr>
          <a:xfrm>
            <a:off x="13113327" y="0"/>
            <a:ext cx="11270671"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a:solidFill>
                <a:srgbClr val="FFFFFF"/>
              </a:solidFill>
              <a:ea typeface="Helvetica"/>
              <a:cs typeface="Helvetica"/>
              <a:sym typeface="Helvetica"/>
            </a:endParaRPr>
          </a:p>
        </p:txBody>
      </p:sp>
      <p:sp>
        <p:nvSpPr>
          <p:cNvPr id="3" name="AutoShape 2" descr="窥豹一斑_搜狗百科"/>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solidFill>
                <a:srgbClr val="27292E"/>
              </a:solidFill>
            </a:endParaRPr>
          </a:p>
        </p:txBody>
      </p:sp>
      <p:sp>
        <p:nvSpPr>
          <p:cNvPr id="9" name="AutoShape 4" descr="窥豹一斑_搜狗百科"/>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solidFill>
                <a:srgbClr val="27292E"/>
              </a:solidFill>
            </a:endParaRPr>
          </a:p>
        </p:txBody>
      </p:sp>
      <p:grpSp>
        <p:nvGrpSpPr>
          <p:cNvPr id="4" name="组合 3"/>
          <p:cNvGrpSpPr/>
          <p:nvPr/>
        </p:nvGrpSpPr>
        <p:grpSpPr>
          <a:xfrm>
            <a:off x="1323974" y="0"/>
            <a:ext cx="11789353" cy="13716000"/>
            <a:chOff x="10467974" y="26142"/>
            <a:chExt cx="14145068" cy="13716000"/>
          </a:xfrm>
        </p:grpSpPr>
        <p:sp>
          <p:nvSpPr>
            <p:cNvPr id="5" name="Rectangle"/>
            <p:cNvSpPr/>
            <p:nvPr/>
          </p:nvSpPr>
          <p:spPr>
            <a:xfrm>
              <a:off x="10467975" y="26142"/>
              <a:ext cx="14145067" cy="13716000"/>
            </a:xfrm>
            <a:prstGeom prst="rect">
              <a:avLst/>
            </a:prstGeom>
            <a:solidFill>
              <a:schemeClr val="bg1">
                <a:alpha val="80000"/>
              </a:schemeClr>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dirty="0">
                <a:solidFill>
                  <a:srgbClr val="FFFFFF"/>
                </a:solidFill>
                <a:ea typeface="Helvetica"/>
                <a:cs typeface="Helvetica"/>
                <a:sym typeface="Helvetica"/>
              </a:endParaRPr>
            </a:p>
          </p:txBody>
        </p:sp>
        <p:sp>
          <p:nvSpPr>
            <p:cNvPr id="6" name="Rectangle"/>
            <p:cNvSpPr/>
            <p:nvPr/>
          </p:nvSpPr>
          <p:spPr>
            <a:xfrm>
              <a:off x="10467974" y="3245592"/>
              <a:ext cx="8458201" cy="76200"/>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sz="3200">
                <a:solidFill>
                  <a:srgbClr val="FFFFFF"/>
                </a:solidFill>
                <a:latin typeface="方正姚体" panose="02010601030101010101" pitchFamily="2" charset="-122"/>
                <a:ea typeface="方正姚体" panose="02010601030101010101" pitchFamily="2" charset="-122"/>
                <a:cs typeface="Helvetica"/>
                <a:sym typeface="Helvetica"/>
              </a:endParaRPr>
            </a:p>
          </p:txBody>
        </p:sp>
      </p:grpSp>
      <p:pic>
        <p:nvPicPr>
          <p:cNvPr id="25" name="Picture 5" descr="C:\Users\ZhaoShuai\Desktop\UE5_Logo.jpgUE5_Logo"/>
          <p:cNvPicPr/>
          <p:nvPr/>
        </p:nvPicPr>
        <p:blipFill rotWithShape="1">
          <a:blip r:embed="rId3"/>
          <a:srcRect/>
          <a:stretch>
            <a:fillRect/>
          </a:stretch>
        </p:blipFill>
        <p:spPr>
          <a:xfrm>
            <a:off x="1478915" y="1835664"/>
            <a:ext cx="1310870" cy="1310640"/>
          </a:xfrm>
          <a:prstGeom prst="rect">
            <a:avLst/>
          </a:prstGeom>
        </p:spPr>
      </p:pic>
      <p:sp>
        <p:nvSpPr>
          <p:cNvPr id="16" name="The Picture slide"/>
          <p:cNvSpPr txBox="1"/>
          <p:nvPr/>
        </p:nvSpPr>
        <p:spPr>
          <a:xfrm>
            <a:off x="2944725" y="1907378"/>
            <a:ext cx="8973592" cy="1025922"/>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6000" kern="0" cap="all" dirty="0">
                <a:solidFill>
                  <a:srgbClr val="000000"/>
                </a:solidFill>
                <a:latin typeface="微软雅黑" panose="020B0503020204020204" pitchFamily="34" charset="-122"/>
                <a:ea typeface="微软雅黑" panose="020B0503020204020204" pitchFamily="34" charset="-122"/>
              </a:rPr>
              <a:t>视图</a:t>
            </a:r>
            <a:r>
              <a:rPr lang="zh-CN" altLang="en-US" sz="6000" kern="0" cap="all" dirty="0" smtClean="0">
                <a:solidFill>
                  <a:srgbClr val="000000"/>
                </a:solidFill>
                <a:latin typeface="微软雅黑" panose="020B0503020204020204" pitchFamily="34" charset="-122"/>
                <a:ea typeface="微软雅黑" panose="020B0503020204020204" pitchFamily="34" charset="-122"/>
              </a:rPr>
              <a:t>变换</a:t>
            </a:r>
            <a:endParaRPr lang="zh-CN" sz="6000" kern="0" cap="all" dirty="0">
              <a:solidFill>
                <a:srgbClr val="000000"/>
              </a:solidFill>
              <a:latin typeface="微软雅黑" panose="020B0503020204020204" pitchFamily="34" charset="-122"/>
              <a:ea typeface="微软雅黑" panose="020B0503020204020204" pitchFamily="34" charset="-122"/>
            </a:endParaRPr>
          </a:p>
        </p:txBody>
      </p:sp>
      <p:sp>
        <p:nvSpPr>
          <p:cNvPr id="27"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2423159" y="3986202"/>
            <a:ext cx="10274532" cy="7150675"/>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pPr marL="457200" indent="-457200" defTabSz="825500" hangingPunct="0">
              <a:spcBef>
                <a:spcPts val="600"/>
              </a:spcBef>
              <a:spcAft>
                <a:spcPts val="600"/>
              </a:spcAft>
              <a:buFont typeface="Arial" panose="020B0604020202020204" pitchFamily="34" charset="0"/>
              <a:buChar char="•"/>
            </a:pPr>
            <a:r>
              <a:rPr lang="zh-CN" altLang="en-US" sz="3600" dirty="0">
                <a:latin typeface="微软雅黑 Light" panose="020B0502040204020203" pitchFamily="34" charset="-122"/>
                <a:ea typeface="微软雅黑 Light" panose="020B0502040204020203" pitchFamily="34" charset="-122"/>
              </a:rPr>
              <a:t>变换</a:t>
            </a:r>
            <a:r>
              <a:rPr lang="zh-CN" altLang="en-US" sz="3600" dirty="0" smtClean="0">
                <a:latin typeface="微软雅黑 Light" panose="020B0502040204020203" pitchFamily="34" charset="-122"/>
                <a:ea typeface="微软雅黑 Light" panose="020B0502040204020203" pitchFamily="34" charset="-122"/>
              </a:rPr>
              <a:t>前：世界坐标空间</a:t>
            </a:r>
            <a:endParaRPr lang="en-US" altLang="zh-CN" sz="3600" dirty="0" smtClean="0">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r>
              <a:rPr lang="zh-CN" altLang="en-US" sz="3600" dirty="0">
                <a:latin typeface="微软雅黑 Light" panose="020B0502040204020203" pitchFamily="34" charset="-122"/>
                <a:ea typeface="微软雅黑 Light" panose="020B0502040204020203" pitchFamily="34" charset="-122"/>
              </a:rPr>
              <a:t>变换</a:t>
            </a:r>
            <a:r>
              <a:rPr lang="zh-CN" altLang="en-US" sz="3600" dirty="0" smtClean="0">
                <a:latin typeface="微软雅黑 Light" panose="020B0502040204020203" pitchFamily="34" charset="-122"/>
                <a:ea typeface="微软雅黑 Light" panose="020B0502040204020203" pitchFamily="34" charset="-122"/>
              </a:rPr>
              <a:t>后：相机坐标空间</a:t>
            </a:r>
            <a:endParaRPr lang="en-US" altLang="zh-CN" sz="3600" dirty="0">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r>
              <a:rPr lang="zh-CN" altLang="en-US" sz="3600" dirty="0" smtClean="0">
                <a:latin typeface="微软雅黑 Light" panose="020B0502040204020203" pitchFamily="34" charset="-122"/>
                <a:ea typeface="微软雅黑 Light" panose="020B0502040204020203" pitchFamily="34" charset="-122"/>
              </a:rPr>
              <a:t>目的：</a:t>
            </a:r>
            <a:r>
              <a:rPr lang="zh-CN" altLang="en-US" sz="3600" dirty="0">
                <a:latin typeface="微软雅黑 Light" panose="020B0502040204020203" pitchFamily="34" charset="-122"/>
                <a:ea typeface="微软雅黑 Light" panose="020B0502040204020203" pitchFamily="34" charset="-122"/>
              </a:rPr>
              <a:t>计算物体对相机的相对位置，以便进行后续</a:t>
            </a:r>
            <a:r>
              <a:rPr lang="zh-CN" altLang="en-US" sz="3600" dirty="0" smtClean="0">
                <a:latin typeface="微软雅黑 Light" panose="020B0502040204020203" pitchFamily="34" charset="-122"/>
                <a:ea typeface="微软雅黑 Light" panose="020B0502040204020203" pitchFamily="34" charset="-122"/>
              </a:rPr>
              <a:t>变换</a:t>
            </a:r>
            <a:endParaRPr lang="en-US" altLang="zh-CN" sz="3600" dirty="0" smtClean="0">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r>
              <a:rPr lang="zh-CN" altLang="en-US" sz="3600" dirty="0" smtClean="0">
                <a:latin typeface="微软雅黑 Light" panose="020B0502040204020203" pitchFamily="34" charset="-122"/>
                <a:ea typeface="微软雅黑 Light" panose="020B0502040204020203" pitchFamily="34" charset="-122"/>
              </a:rPr>
              <a:t>根据当前相机在世界空间坐标</a:t>
            </a:r>
            <a:r>
              <a:rPr lang="en-US" altLang="zh-CN" sz="3600" dirty="0" smtClean="0">
                <a:latin typeface="微软雅黑 Light" panose="020B0502040204020203" pitchFamily="34" charset="-122"/>
                <a:ea typeface="微软雅黑 Light" panose="020B0502040204020203" pitchFamily="34" charset="-122"/>
              </a:rPr>
              <a:t>(eye point), </a:t>
            </a:r>
            <a:r>
              <a:rPr lang="zh-CN" altLang="en-US" sz="3600" dirty="0" smtClean="0">
                <a:latin typeface="微软雅黑 Light" panose="020B0502040204020203" pitchFamily="34" charset="-122"/>
                <a:ea typeface="微软雅黑 Light" panose="020B0502040204020203" pitchFamily="34" charset="-122"/>
              </a:rPr>
              <a:t>观察点中心</a:t>
            </a:r>
            <a:r>
              <a:rPr lang="en-US" altLang="zh-CN" sz="3600" dirty="0" smtClean="0">
                <a:latin typeface="微软雅黑 Light" panose="020B0502040204020203" pitchFamily="34" charset="-122"/>
                <a:ea typeface="微软雅黑 Light" panose="020B0502040204020203" pitchFamily="34" charset="-122"/>
              </a:rPr>
              <a:t>(look at), </a:t>
            </a:r>
            <a:r>
              <a:rPr lang="zh-CN" altLang="en-US" sz="3600" dirty="0" smtClean="0">
                <a:latin typeface="微软雅黑 Light" panose="020B0502040204020203" pitchFamily="34" charset="-122"/>
                <a:ea typeface="微软雅黑 Light" panose="020B0502040204020203" pitchFamily="34" charset="-122"/>
              </a:rPr>
              <a:t>向上向量</a:t>
            </a:r>
            <a:r>
              <a:rPr lang="en-US" altLang="zh-CN" sz="3600" dirty="0" smtClean="0">
                <a:latin typeface="微软雅黑 Light" panose="020B0502040204020203" pitchFamily="34" charset="-122"/>
                <a:ea typeface="微软雅黑 Light" panose="020B0502040204020203" pitchFamily="34" charset="-122"/>
              </a:rPr>
              <a:t>(up vector)</a:t>
            </a:r>
            <a:r>
              <a:rPr lang="zh-CN" altLang="en-US" sz="3600" dirty="0" smtClean="0">
                <a:latin typeface="微软雅黑 Light" panose="020B0502040204020203" pitchFamily="34" charset="-122"/>
                <a:ea typeface="微软雅黑 Light" panose="020B0502040204020203" pitchFamily="34" charset="-122"/>
              </a:rPr>
              <a:t>来构建</a:t>
            </a:r>
            <a:r>
              <a:rPr lang="en-US" altLang="zh-CN" sz="3600" dirty="0">
                <a:latin typeface="微软雅黑 Light" panose="020B0502040204020203" pitchFamily="34" charset="-122"/>
                <a:ea typeface="微软雅黑 Light" panose="020B0502040204020203" pitchFamily="34" charset="-122"/>
              </a:rPr>
              <a:t> </a:t>
            </a:r>
            <a:r>
              <a:rPr lang="zh-CN" altLang="en-US" sz="3600" dirty="0" smtClean="0">
                <a:latin typeface="微软雅黑 Light" panose="020B0502040204020203" pitchFamily="34" charset="-122"/>
                <a:ea typeface="微软雅黑 Light" panose="020B0502040204020203" pitchFamily="34" charset="-122"/>
              </a:rPr>
              <a:t>视图变换矩阵。</a:t>
            </a:r>
            <a:endParaRPr lang="en-US" altLang="zh-CN" sz="3600" dirty="0" smtClean="0">
              <a:latin typeface="微软雅黑 Light" panose="020B0502040204020203" pitchFamily="34" charset="-122"/>
              <a:ea typeface="微软雅黑 Light" panose="020B0502040204020203" pitchFamily="34" charset="-122"/>
            </a:endParaRPr>
          </a:p>
          <a:p>
            <a:pPr defTabSz="825500" hangingPunct="0">
              <a:spcBef>
                <a:spcPts val="600"/>
              </a:spcBef>
              <a:spcAft>
                <a:spcPts val="600"/>
              </a:spcAft>
            </a:pPr>
            <a:r>
              <a:rPr lang="en-US" altLang="zh-CN" sz="3600" dirty="0">
                <a:latin typeface="微软雅黑 Light" panose="020B0502040204020203" pitchFamily="34" charset="-122"/>
                <a:ea typeface="微软雅黑 Light" panose="020B0502040204020203" pitchFamily="34" charset="-122"/>
              </a:rPr>
              <a:t>	</a:t>
            </a:r>
            <a:endParaRPr lang="en-US" altLang="zh-CN" sz="3600" dirty="0" smtClean="0">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r>
              <a:rPr lang="zh-CN" altLang="en-US" sz="3600" dirty="0" smtClean="0">
                <a:latin typeface="微软雅黑 Light" panose="020B0502040204020203" pitchFamily="34" charset="-122"/>
                <a:ea typeface="微软雅黑 Light" panose="020B0502040204020203" pitchFamily="34" charset="-122"/>
                <a:hlinkClick r:id="rId4"/>
              </a:rPr>
              <a:t>摄像机视图变换</a:t>
            </a:r>
            <a:endParaRPr lang="en-US" altLang="zh-CN" sz="3600" dirty="0" smtClean="0">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r>
              <a:rPr lang="zh-CN" altLang="en-US" sz="3600" dirty="0" smtClean="0">
                <a:latin typeface="微软雅黑 Light" panose="020B0502040204020203" pitchFamily="34" charset="-122"/>
                <a:ea typeface="微软雅黑 Light" panose="020B0502040204020203" pitchFamily="34" charset="-122"/>
                <a:hlinkClick r:id="rId5"/>
              </a:rPr>
              <a:t>推导</a:t>
            </a:r>
            <a:endParaRPr lang="en-US" altLang="zh-CN" sz="3600" dirty="0" smtClean="0">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endParaRPr lang="en-US" altLang="zh-CN" sz="2800" dirty="0" smtClean="0">
              <a:latin typeface="宋体" panose="02010600030101010101" pitchFamily="2" charset="-122"/>
            </a:endParaRPr>
          </a:p>
        </p:txBody>
      </p:sp>
      <p:pic>
        <p:nvPicPr>
          <p:cNvPr id="28" name="图片 27"/>
          <p:cNvPicPr>
            <a:picLocks noChangeAspect="1"/>
          </p:cNvPicPr>
          <p:nvPr/>
        </p:nvPicPr>
        <p:blipFill>
          <a:blip r:embed="rId6"/>
          <a:stretch>
            <a:fillRect/>
          </a:stretch>
        </p:blipFill>
        <p:spPr>
          <a:xfrm>
            <a:off x="13373863" y="4533163"/>
            <a:ext cx="10915650" cy="5200650"/>
          </a:xfrm>
          <a:prstGeom prst="rect">
            <a:avLst/>
          </a:prstGeom>
        </p:spPr>
      </p:pic>
    </p:spTree>
    <p:extLst>
      <p:ext uri="{BB962C8B-B14F-4D97-AF65-F5344CB8AC3E}">
        <p14:creationId xmlns:p14="http://schemas.microsoft.com/office/powerpoint/2010/main" val="3385087477"/>
      </p:ext>
    </p:extLst>
  </p:cSld>
  <p:clrMapOvr>
    <a:masterClrMapping/>
  </p:clrMapOvr>
  <p:transition spd="med"/>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9" name="Rectangle 2"/>
          <p:cNvSpPr/>
          <p:nvPr/>
        </p:nvSpPr>
        <p:spPr>
          <a:xfrm>
            <a:off x="13113327" y="0"/>
            <a:ext cx="11270671"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a:solidFill>
                <a:srgbClr val="FFFFFF"/>
              </a:solidFill>
              <a:ea typeface="Helvetica"/>
              <a:cs typeface="Helvetica"/>
              <a:sym typeface="Helvetica"/>
            </a:endParaRPr>
          </a:p>
        </p:txBody>
      </p:sp>
      <p:sp>
        <p:nvSpPr>
          <p:cNvPr id="3" name="AutoShape 2" descr="窥豹一斑_搜狗百科"/>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solidFill>
                <a:srgbClr val="27292E"/>
              </a:solidFill>
            </a:endParaRPr>
          </a:p>
        </p:txBody>
      </p:sp>
      <p:sp>
        <p:nvSpPr>
          <p:cNvPr id="9" name="AutoShape 4" descr="窥豹一斑_搜狗百科"/>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solidFill>
                <a:srgbClr val="27292E"/>
              </a:solidFill>
            </a:endParaRPr>
          </a:p>
        </p:txBody>
      </p:sp>
      <p:grpSp>
        <p:nvGrpSpPr>
          <p:cNvPr id="4" name="组合 3"/>
          <p:cNvGrpSpPr/>
          <p:nvPr/>
        </p:nvGrpSpPr>
        <p:grpSpPr>
          <a:xfrm>
            <a:off x="1323974" y="0"/>
            <a:ext cx="11789353" cy="13716000"/>
            <a:chOff x="10467974" y="26142"/>
            <a:chExt cx="14145068" cy="13716000"/>
          </a:xfrm>
        </p:grpSpPr>
        <p:sp>
          <p:nvSpPr>
            <p:cNvPr id="5" name="Rectangle"/>
            <p:cNvSpPr/>
            <p:nvPr/>
          </p:nvSpPr>
          <p:spPr>
            <a:xfrm>
              <a:off x="10467975" y="26142"/>
              <a:ext cx="14145067" cy="13716000"/>
            </a:xfrm>
            <a:prstGeom prst="rect">
              <a:avLst/>
            </a:prstGeom>
            <a:solidFill>
              <a:schemeClr val="bg1">
                <a:alpha val="80000"/>
              </a:schemeClr>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dirty="0">
                <a:solidFill>
                  <a:srgbClr val="FFFFFF"/>
                </a:solidFill>
                <a:ea typeface="Helvetica"/>
                <a:cs typeface="Helvetica"/>
                <a:sym typeface="Helvetica"/>
              </a:endParaRPr>
            </a:p>
          </p:txBody>
        </p:sp>
        <p:sp>
          <p:nvSpPr>
            <p:cNvPr id="6" name="Rectangle"/>
            <p:cNvSpPr/>
            <p:nvPr/>
          </p:nvSpPr>
          <p:spPr>
            <a:xfrm>
              <a:off x="10467974" y="3245592"/>
              <a:ext cx="8458201" cy="76200"/>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sz="3200">
                <a:solidFill>
                  <a:srgbClr val="FFFFFF"/>
                </a:solidFill>
                <a:latin typeface="方正姚体" panose="02010601030101010101" pitchFamily="2" charset="-122"/>
                <a:ea typeface="方正姚体" panose="02010601030101010101" pitchFamily="2" charset="-122"/>
                <a:cs typeface="Helvetica"/>
                <a:sym typeface="Helvetica"/>
              </a:endParaRPr>
            </a:p>
          </p:txBody>
        </p:sp>
      </p:grpSp>
      <p:pic>
        <p:nvPicPr>
          <p:cNvPr id="25" name="Picture 5" descr="C:\Users\ZhaoShuai\Desktop\UE5_Logo.jpgUE5_Logo"/>
          <p:cNvPicPr/>
          <p:nvPr/>
        </p:nvPicPr>
        <p:blipFill rotWithShape="1">
          <a:blip r:embed="rId3"/>
          <a:srcRect/>
          <a:stretch>
            <a:fillRect/>
          </a:stretch>
        </p:blipFill>
        <p:spPr>
          <a:xfrm>
            <a:off x="1478915" y="1835664"/>
            <a:ext cx="1310870" cy="1310640"/>
          </a:xfrm>
          <a:prstGeom prst="rect">
            <a:avLst/>
          </a:prstGeom>
        </p:spPr>
      </p:pic>
      <p:sp>
        <p:nvSpPr>
          <p:cNvPr id="12" name="The Picture slide"/>
          <p:cNvSpPr txBox="1"/>
          <p:nvPr/>
        </p:nvSpPr>
        <p:spPr>
          <a:xfrm>
            <a:off x="2944725" y="1978023"/>
            <a:ext cx="8973592" cy="1025922"/>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6000" kern="0" cap="all" dirty="0">
                <a:solidFill>
                  <a:srgbClr val="000000"/>
                </a:solidFill>
                <a:latin typeface="微软雅黑" panose="020B0503020204020204" pitchFamily="34" charset="-122"/>
                <a:ea typeface="微软雅黑" panose="020B0503020204020204" pitchFamily="34" charset="-122"/>
              </a:rPr>
              <a:t>投影</a:t>
            </a:r>
            <a:r>
              <a:rPr lang="zh-CN" altLang="en-US" sz="6000" kern="0" cap="all" dirty="0" smtClean="0">
                <a:solidFill>
                  <a:srgbClr val="000000"/>
                </a:solidFill>
                <a:latin typeface="微软雅黑" panose="020B0503020204020204" pitchFamily="34" charset="-122"/>
                <a:ea typeface="微软雅黑" panose="020B0503020204020204" pitchFamily="34" charset="-122"/>
              </a:rPr>
              <a:t>变换</a:t>
            </a:r>
            <a:endParaRPr lang="zh-CN" sz="6000" kern="0" cap="all" dirty="0">
              <a:solidFill>
                <a:srgbClr val="000000"/>
              </a:solidFill>
              <a:latin typeface="微软雅黑" panose="020B0503020204020204" pitchFamily="34" charset="-122"/>
              <a:ea typeface="微软雅黑" panose="020B0503020204020204" pitchFamily="34" charset="-122"/>
            </a:endParaRPr>
          </a:p>
        </p:txBody>
      </p:sp>
      <p:sp>
        <p:nvSpPr>
          <p:cNvPr id="13"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2423159" y="3986885"/>
            <a:ext cx="9743207" cy="6011902"/>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pPr marL="457200" indent="-457200" defTabSz="825500" hangingPunct="0">
              <a:spcBef>
                <a:spcPts val="600"/>
              </a:spcBef>
              <a:spcAft>
                <a:spcPts val="600"/>
              </a:spcAft>
              <a:buFont typeface="Arial" panose="020B0604020202020204" pitchFamily="34" charset="0"/>
              <a:buChar char="•"/>
            </a:pPr>
            <a:r>
              <a:rPr lang="zh-CN" altLang="en-US" sz="3600" dirty="0">
                <a:latin typeface="微软雅黑 Light" panose="020B0502040204020203" pitchFamily="34" charset="-122"/>
                <a:ea typeface="微软雅黑 Light" panose="020B0502040204020203" pitchFamily="34" charset="-122"/>
              </a:rPr>
              <a:t>变换</a:t>
            </a:r>
            <a:r>
              <a:rPr lang="zh-CN" altLang="en-US" sz="3600" dirty="0" smtClean="0">
                <a:latin typeface="微软雅黑 Light" panose="020B0502040204020203" pitchFamily="34" charset="-122"/>
                <a:ea typeface="微软雅黑 Light" panose="020B0502040204020203" pitchFamily="34" charset="-122"/>
              </a:rPr>
              <a:t>前：相机坐标空间</a:t>
            </a:r>
            <a:endParaRPr lang="en-US" altLang="zh-CN" sz="3600" dirty="0" smtClean="0">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r>
              <a:rPr lang="zh-CN" altLang="en-US" sz="3600" dirty="0" smtClean="0">
                <a:latin typeface="微软雅黑 Light" panose="020B0502040204020203" pitchFamily="34" charset="-122"/>
                <a:ea typeface="微软雅黑 Light" panose="020B0502040204020203" pitchFamily="34" charset="-122"/>
              </a:rPr>
              <a:t>变换后：</a:t>
            </a:r>
            <a:r>
              <a:rPr lang="zh-CN" altLang="en-US" sz="3600" dirty="0">
                <a:latin typeface="微软雅黑 Light" panose="020B0502040204020203" pitchFamily="34" charset="-122"/>
                <a:ea typeface="微软雅黑 Light" panose="020B0502040204020203" pitchFamily="34" charset="-122"/>
              </a:rPr>
              <a:t>裁剪</a:t>
            </a:r>
            <a:r>
              <a:rPr lang="zh-CN" altLang="en-US" sz="3600" dirty="0" smtClean="0">
                <a:latin typeface="微软雅黑 Light" panose="020B0502040204020203" pitchFamily="34" charset="-122"/>
                <a:ea typeface="微软雅黑 Light" panose="020B0502040204020203" pitchFamily="34" charset="-122"/>
              </a:rPr>
              <a:t>空间</a:t>
            </a:r>
            <a:endParaRPr lang="en-US" altLang="zh-CN" sz="3600" dirty="0" smtClean="0">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r>
              <a:rPr lang="zh-CN" altLang="en-US" sz="3600" dirty="0" smtClean="0">
                <a:latin typeface="微软雅黑 Light" panose="020B0502040204020203" pitchFamily="34" charset="-122"/>
                <a:ea typeface="微软雅黑 Light" panose="020B0502040204020203" pitchFamily="34" charset="-122"/>
              </a:rPr>
              <a:t>沿相机观察方向按一定规则延伸出的几何空间，几何区域外的点会被裁减掉。几何区域就是裁剪空间。</a:t>
            </a:r>
            <a:endParaRPr lang="en-US" altLang="zh-CN" sz="3600" dirty="0" smtClean="0">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r>
              <a:rPr lang="zh-CN" altLang="en-US" sz="3600" dirty="0" smtClean="0">
                <a:latin typeface="微软雅黑 Light" panose="020B0502040204020203" pitchFamily="34" charset="-122"/>
                <a:ea typeface="微软雅黑 Light" panose="020B0502040204020203" pitchFamily="34" charset="-122"/>
              </a:rPr>
              <a:t>裁剪空间定义：正交投影、透视投影</a:t>
            </a:r>
            <a:endParaRPr lang="en-US" altLang="zh-CN" sz="3600" dirty="0" smtClean="0">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r>
              <a:rPr lang="zh-CN" altLang="en-US" sz="3600" dirty="0" smtClean="0">
                <a:latin typeface="微软雅黑 Light" panose="020B0502040204020203" pitchFamily="34" charset="-122"/>
                <a:ea typeface="微软雅黑 Light" panose="020B0502040204020203" pitchFamily="34" charset="-122"/>
                <a:hlinkClick r:id="rId4"/>
              </a:rPr>
              <a:t>投影矩阵计算过程</a:t>
            </a:r>
            <a:endParaRPr lang="en-US" altLang="zh-CN" sz="3600" dirty="0" smtClean="0">
              <a:latin typeface="微软雅黑 Light" panose="020B0502040204020203" pitchFamily="34" charset="-122"/>
              <a:ea typeface="微软雅黑 Light" panose="020B0502040204020203" pitchFamily="34" charset="-122"/>
            </a:endParaRPr>
          </a:p>
          <a:p>
            <a:pPr defTabSz="825500" hangingPunct="0">
              <a:spcBef>
                <a:spcPts val="600"/>
              </a:spcBef>
              <a:spcAft>
                <a:spcPts val="600"/>
              </a:spcAft>
            </a:pPr>
            <a:endParaRPr lang="en-US" altLang="zh-CN" sz="3600" dirty="0" smtClean="0">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endParaRPr lang="en-US" altLang="zh-CN" sz="3600" dirty="0" smtClean="0">
              <a:latin typeface="微软雅黑 Light" panose="020B0502040204020203" pitchFamily="34" charset="-122"/>
              <a:ea typeface="微软雅黑 Light" panose="020B0502040204020203" pitchFamily="34" charset="-122"/>
            </a:endParaRPr>
          </a:p>
        </p:txBody>
      </p:sp>
      <p:pic>
        <p:nvPicPr>
          <p:cNvPr id="14" name="图片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694380" y="1418871"/>
            <a:ext cx="5079365" cy="4317460"/>
          </a:xfrm>
          <a:prstGeom prst="rect">
            <a:avLst/>
          </a:prstGeom>
        </p:spPr>
      </p:pic>
      <p:pic>
        <p:nvPicPr>
          <p:cNvPr id="15" name="图片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674355" y="1942505"/>
            <a:ext cx="3987301" cy="3288889"/>
          </a:xfrm>
          <a:prstGeom prst="rect">
            <a:avLst/>
          </a:prstGeom>
        </p:spPr>
      </p:pic>
      <p:pic>
        <p:nvPicPr>
          <p:cNvPr id="17" name="图片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744545" y="6495156"/>
            <a:ext cx="10058400" cy="4941188"/>
          </a:xfrm>
          <a:prstGeom prst="rect">
            <a:avLst/>
          </a:prstGeom>
        </p:spPr>
      </p:pic>
    </p:spTree>
    <p:extLst>
      <p:ext uri="{BB962C8B-B14F-4D97-AF65-F5344CB8AC3E}">
        <p14:creationId xmlns:p14="http://schemas.microsoft.com/office/powerpoint/2010/main" val="503202172"/>
      </p:ext>
    </p:extLst>
  </p:cSld>
  <p:clrMapOvr>
    <a:masterClrMapping/>
  </p:clrMapOvr>
  <p:transition spd="med"/>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9" name="Rectangle 2"/>
          <p:cNvSpPr/>
          <p:nvPr/>
        </p:nvSpPr>
        <p:spPr>
          <a:xfrm>
            <a:off x="14381607" y="0"/>
            <a:ext cx="10002391"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a:solidFill>
                <a:srgbClr val="FFFFFF"/>
              </a:solidFill>
              <a:ea typeface="Helvetica"/>
              <a:cs typeface="Helvetica"/>
              <a:sym typeface="Helvetica"/>
            </a:endParaRPr>
          </a:p>
        </p:txBody>
      </p:sp>
      <p:sp>
        <p:nvSpPr>
          <p:cNvPr id="3" name="AutoShape 2" descr="窥豹一斑_搜狗百科"/>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solidFill>
                <a:srgbClr val="27292E"/>
              </a:solidFill>
            </a:endParaRPr>
          </a:p>
        </p:txBody>
      </p:sp>
      <p:sp>
        <p:nvSpPr>
          <p:cNvPr id="9" name="AutoShape 4" descr="窥豹一斑_搜狗百科"/>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solidFill>
                <a:srgbClr val="27292E"/>
              </a:solidFill>
            </a:endParaRPr>
          </a:p>
        </p:txBody>
      </p:sp>
      <p:grpSp>
        <p:nvGrpSpPr>
          <p:cNvPr id="4" name="组合 3"/>
          <p:cNvGrpSpPr/>
          <p:nvPr/>
        </p:nvGrpSpPr>
        <p:grpSpPr>
          <a:xfrm>
            <a:off x="1323974" y="0"/>
            <a:ext cx="13057633" cy="13716000"/>
            <a:chOff x="10467974" y="26142"/>
            <a:chExt cx="14145068" cy="13716000"/>
          </a:xfrm>
        </p:grpSpPr>
        <p:sp>
          <p:nvSpPr>
            <p:cNvPr id="5" name="Rectangle"/>
            <p:cNvSpPr/>
            <p:nvPr/>
          </p:nvSpPr>
          <p:spPr>
            <a:xfrm>
              <a:off x="10467975" y="26142"/>
              <a:ext cx="14145067" cy="13716000"/>
            </a:xfrm>
            <a:prstGeom prst="rect">
              <a:avLst/>
            </a:prstGeom>
            <a:solidFill>
              <a:schemeClr val="bg1">
                <a:alpha val="80000"/>
              </a:schemeClr>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dirty="0">
                <a:solidFill>
                  <a:srgbClr val="FFFFFF"/>
                </a:solidFill>
                <a:ea typeface="Helvetica"/>
                <a:cs typeface="Helvetica"/>
                <a:sym typeface="Helvetica"/>
              </a:endParaRPr>
            </a:p>
          </p:txBody>
        </p:sp>
        <p:sp>
          <p:nvSpPr>
            <p:cNvPr id="6" name="Rectangle"/>
            <p:cNvSpPr/>
            <p:nvPr/>
          </p:nvSpPr>
          <p:spPr>
            <a:xfrm>
              <a:off x="10467974" y="3245592"/>
              <a:ext cx="8458201" cy="76200"/>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sz="3200">
                <a:solidFill>
                  <a:srgbClr val="FFFFFF"/>
                </a:solidFill>
                <a:latin typeface="方正姚体" panose="02010601030101010101" pitchFamily="2" charset="-122"/>
                <a:ea typeface="方正姚体" panose="02010601030101010101" pitchFamily="2" charset="-122"/>
                <a:cs typeface="Helvetica"/>
                <a:sym typeface="Helvetica"/>
              </a:endParaRPr>
            </a:p>
          </p:txBody>
        </p:sp>
      </p:grpSp>
      <p:pic>
        <p:nvPicPr>
          <p:cNvPr id="25" name="Picture 5" descr="C:\Users\ZhaoShuai\Desktop\UE5_Logo.jpgUE5_Logo"/>
          <p:cNvPicPr/>
          <p:nvPr/>
        </p:nvPicPr>
        <p:blipFill rotWithShape="1">
          <a:blip r:embed="rId3"/>
          <a:srcRect/>
          <a:stretch>
            <a:fillRect/>
          </a:stretch>
        </p:blipFill>
        <p:spPr>
          <a:xfrm>
            <a:off x="1478915" y="1835664"/>
            <a:ext cx="1310870" cy="1310640"/>
          </a:xfrm>
          <a:prstGeom prst="rect">
            <a:avLst/>
          </a:prstGeom>
        </p:spPr>
      </p:pic>
      <p:sp>
        <p:nvSpPr>
          <p:cNvPr id="16" name="The Picture slide"/>
          <p:cNvSpPr txBox="1"/>
          <p:nvPr/>
        </p:nvSpPr>
        <p:spPr>
          <a:xfrm>
            <a:off x="2944725" y="1978023"/>
            <a:ext cx="8973592" cy="1025922"/>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6000" kern="0" cap="all" dirty="0" smtClean="0">
                <a:solidFill>
                  <a:srgbClr val="000000"/>
                </a:solidFill>
                <a:latin typeface="微软雅黑" panose="020B0503020204020204" pitchFamily="34" charset="-122"/>
                <a:ea typeface="微软雅黑" panose="020B0503020204020204" pitchFamily="34" charset="-122"/>
              </a:rPr>
              <a:t>视口变换</a:t>
            </a:r>
            <a:endParaRPr lang="zh-CN" sz="6000" kern="0" cap="all" dirty="0">
              <a:solidFill>
                <a:srgbClr val="000000"/>
              </a:solidFill>
              <a:latin typeface="微软雅黑" panose="020B0503020204020204" pitchFamily="34" charset="-122"/>
              <a:ea typeface="微软雅黑" panose="020B0503020204020204" pitchFamily="34" charset="-122"/>
            </a:endParaRPr>
          </a:p>
        </p:txBody>
      </p:sp>
      <p:sp>
        <p:nvSpPr>
          <p:cNvPr id="26"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2423159" y="3959352"/>
            <a:ext cx="11247248" cy="6719788"/>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pPr marL="457200" indent="-457200" defTabSz="825500" hangingPunct="0">
              <a:spcBef>
                <a:spcPts val="600"/>
              </a:spcBef>
              <a:spcAft>
                <a:spcPts val="600"/>
              </a:spcAft>
              <a:buFont typeface="Arial" panose="020B0604020202020204" pitchFamily="34" charset="0"/>
              <a:buChar char="•"/>
            </a:pPr>
            <a:r>
              <a:rPr lang="zh-CN" altLang="en-US" sz="3600" dirty="0" smtClean="0">
                <a:latin typeface="微软雅黑 Light" panose="020B0502040204020203" pitchFamily="34" charset="-122"/>
                <a:ea typeface="微软雅黑 Light" panose="020B0502040204020203" pitchFamily="34" charset="-122"/>
              </a:rPr>
              <a:t>对裁剪空间顶点进行剔除</a:t>
            </a:r>
            <a:r>
              <a:rPr lang="en-US" altLang="zh-CN" sz="3600" dirty="0" smtClean="0">
                <a:latin typeface="微软雅黑 Light" panose="020B0502040204020203" pitchFamily="34" charset="-122"/>
                <a:ea typeface="微软雅黑 Light" panose="020B0502040204020203" pitchFamily="34" charset="-122"/>
              </a:rPr>
              <a:t>(Vertex </a:t>
            </a:r>
            <a:r>
              <a:rPr lang="en-US" altLang="zh-CN" sz="3600" dirty="0" err="1" smtClean="0">
                <a:latin typeface="微软雅黑 Light" panose="020B0502040204020203" pitchFamily="34" charset="-122"/>
                <a:ea typeface="微软雅黑 Light" panose="020B0502040204020203" pitchFamily="34" charset="-122"/>
              </a:rPr>
              <a:t>Shader</a:t>
            </a:r>
            <a:r>
              <a:rPr lang="en-US" altLang="zh-CN" sz="3600" dirty="0" smtClean="0">
                <a:latin typeface="微软雅黑 Light" panose="020B0502040204020203" pitchFamily="34" charset="-122"/>
                <a:ea typeface="微软雅黑 Light" panose="020B0502040204020203" pitchFamily="34" charset="-122"/>
              </a:rPr>
              <a:t>)</a:t>
            </a:r>
          </a:p>
          <a:p>
            <a:pPr marL="457200" indent="-457200" defTabSz="825500" hangingPunct="0">
              <a:spcBef>
                <a:spcPts val="600"/>
              </a:spcBef>
              <a:spcAft>
                <a:spcPts val="600"/>
              </a:spcAft>
              <a:buFont typeface="Arial" panose="020B0604020202020204" pitchFamily="34" charset="0"/>
              <a:buChar char="•"/>
            </a:pPr>
            <a:r>
              <a:rPr lang="zh-CN" altLang="en-US" sz="3600" dirty="0" smtClean="0">
                <a:latin typeface="微软雅黑 Light" panose="020B0502040204020203" pitchFamily="34" charset="-122"/>
                <a:ea typeface="微软雅黑 Light" panose="020B0502040204020203" pitchFamily="34" charset="-122"/>
              </a:rPr>
              <a:t>透视除法将</a:t>
            </a:r>
            <a:r>
              <a:rPr lang="zh-CN" altLang="en-US" sz="3600" dirty="0">
                <a:latin typeface="微软雅黑 Light" panose="020B0502040204020203" pitchFamily="34" charset="-122"/>
                <a:ea typeface="微软雅黑 Light" panose="020B0502040204020203" pitchFamily="34" charset="-122"/>
              </a:rPr>
              <a:t>裁剪</a:t>
            </a:r>
            <a:r>
              <a:rPr lang="zh-CN" altLang="en-US" sz="3600" dirty="0" smtClean="0">
                <a:latin typeface="微软雅黑 Light" panose="020B0502040204020203" pitchFamily="34" charset="-122"/>
                <a:ea typeface="微软雅黑 Light" panose="020B0502040204020203" pitchFamily="34" charset="-122"/>
              </a:rPr>
              <a:t>空间顶点转换至</a:t>
            </a:r>
            <a:r>
              <a:rPr lang="en-US" altLang="zh-CN" sz="3600" dirty="0" smtClean="0">
                <a:latin typeface="微软雅黑 Light" panose="020B0502040204020203" pitchFamily="34" charset="-122"/>
                <a:ea typeface="微软雅黑 Light" panose="020B0502040204020203" pitchFamily="34" charset="-122"/>
              </a:rPr>
              <a:t>NDC</a:t>
            </a:r>
            <a:r>
              <a:rPr lang="zh-CN" altLang="en-US" sz="3600" dirty="0" smtClean="0">
                <a:latin typeface="微软雅黑 Light" panose="020B0502040204020203" pitchFamily="34" charset="-122"/>
                <a:ea typeface="微软雅黑 Light" panose="020B0502040204020203" pitchFamily="34" charset="-122"/>
              </a:rPr>
              <a:t>空间</a:t>
            </a:r>
            <a:endParaRPr lang="en-US" altLang="zh-CN" sz="3600" dirty="0" smtClean="0">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r>
              <a:rPr lang="zh-CN" altLang="en-US" sz="3600" dirty="0" smtClean="0">
                <a:latin typeface="微软雅黑 Light" panose="020B0502040204020203" pitchFamily="34" charset="-122"/>
                <a:ea typeface="微软雅黑 Light" panose="020B0502040204020203" pitchFamily="34" charset="-122"/>
              </a:rPr>
              <a:t>透视除法将顶点的四个分量除以</a:t>
            </a:r>
            <a:r>
              <a:rPr lang="en-US" altLang="zh-CN" sz="3600" dirty="0" smtClean="0">
                <a:latin typeface="微软雅黑 Light" panose="020B0502040204020203" pitchFamily="34" charset="-122"/>
                <a:ea typeface="微软雅黑 Light" panose="020B0502040204020203" pitchFamily="34" charset="-122"/>
              </a:rPr>
              <a:t>w</a:t>
            </a:r>
            <a:r>
              <a:rPr lang="zh-CN" altLang="en-US" sz="3600" dirty="0" smtClean="0">
                <a:latin typeface="微软雅黑 Light" panose="020B0502040204020203" pitchFamily="34" charset="-122"/>
                <a:ea typeface="微软雅黑 Light" panose="020B0502040204020203" pitchFamily="34" charset="-122"/>
              </a:rPr>
              <a:t>分量，就从裁剪空间转到</a:t>
            </a:r>
            <a:r>
              <a:rPr lang="en-US" altLang="zh-CN" sz="3600" dirty="0" smtClean="0">
                <a:latin typeface="微软雅黑 Light" panose="020B0502040204020203" pitchFamily="34" charset="-122"/>
                <a:ea typeface="微软雅黑 Light" panose="020B0502040204020203" pitchFamily="34" charset="-122"/>
              </a:rPr>
              <a:t>NDC</a:t>
            </a:r>
            <a:r>
              <a:rPr lang="zh-CN" altLang="en-US" sz="3600" dirty="0" smtClean="0">
                <a:latin typeface="微软雅黑 Light" panose="020B0502040204020203" pitchFamily="34" charset="-122"/>
                <a:ea typeface="微软雅黑 Light" panose="020B0502040204020203" pitchFamily="34" charset="-122"/>
              </a:rPr>
              <a:t>空间</a:t>
            </a:r>
            <a:endParaRPr lang="en-US" altLang="zh-CN" sz="3600" dirty="0" smtClean="0">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r>
              <a:rPr lang="en-US" altLang="zh-CN" sz="3600" dirty="0">
                <a:latin typeface="微软雅黑 Light" panose="020B0502040204020203" pitchFamily="34" charset="-122"/>
                <a:ea typeface="微软雅黑 Light" panose="020B0502040204020203" pitchFamily="34" charset="-122"/>
              </a:rPr>
              <a:t>NDC</a:t>
            </a:r>
            <a:r>
              <a:rPr lang="zh-CN" altLang="en-US" sz="3600" dirty="0">
                <a:latin typeface="微软雅黑 Light" panose="020B0502040204020203" pitchFamily="34" charset="-122"/>
                <a:ea typeface="微软雅黑 Light" panose="020B0502040204020203" pitchFamily="34" charset="-122"/>
              </a:rPr>
              <a:t>是一个长宽高取值范围为</a:t>
            </a:r>
            <a:r>
              <a:rPr lang="en-US" altLang="zh-CN" sz="3600" dirty="0">
                <a:latin typeface="微软雅黑 Light" panose="020B0502040204020203" pitchFamily="34" charset="-122"/>
                <a:ea typeface="微软雅黑 Light" panose="020B0502040204020203" pitchFamily="34" charset="-122"/>
              </a:rPr>
              <a:t>[-1,1]</a:t>
            </a:r>
            <a:r>
              <a:rPr lang="zh-CN" altLang="en-US" sz="3600" dirty="0">
                <a:latin typeface="微软雅黑 Light" panose="020B0502040204020203" pitchFamily="34" charset="-122"/>
                <a:ea typeface="微软雅黑 Light" panose="020B0502040204020203" pitchFamily="34" charset="-122"/>
              </a:rPr>
              <a:t>的</a:t>
            </a:r>
            <a:r>
              <a:rPr lang="zh-CN" altLang="en-US" sz="3600" dirty="0" smtClean="0">
                <a:latin typeface="微软雅黑 Light" panose="020B0502040204020203" pitchFamily="34" charset="-122"/>
                <a:ea typeface="微软雅黑 Light" panose="020B0502040204020203" pitchFamily="34" charset="-122"/>
              </a:rPr>
              <a:t>立方体。</a:t>
            </a:r>
            <a:endParaRPr lang="en-US" altLang="zh-CN" sz="3600" dirty="0" smtClean="0">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r>
              <a:rPr lang="zh-CN" altLang="en-US" sz="3600" dirty="0" smtClean="0">
                <a:latin typeface="微软雅黑 Light" panose="020B0502040204020203" pitchFamily="34" charset="-122"/>
                <a:ea typeface="微软雅黑 Light" panose="020B0502040204020203" pitchFamily="34" charset="-122"/>
              </a:rPr>
              <a:t>视口变换将</a:t>
            </a:r>
            <a:r>
              <a:rPr lang="en-US" altLang="zh-CN" sz="3600" dirty="0" smtClean="0">
                <a:latin typeface="微软雅黑 Light" panose="020B0502040204020203" pitchFamily="34" charset="-122"/>
                <a:ea typeface="微软雅黑 Light" panose="020B0502040204020203" pitchFamily="34" charset="-122"/>
              </a:rPr>
              <a:t>NDC</a:t>
            </a:r>
            <a:r>
              <a:rPr lang="zh-CN" altLang="en-US" sz="3600" dirty="0" smtClean="0">
                <a:latin typeface="微软雅黑 Light" panose="020B0502040204020203" pitchFamily="34" charset="-122"/>
                <a:ea typeface="微软雅黑 Light" panose="020B0502040204020203" pitchFamily="34" charset="-122"/>
              </a:rPr>
              <a:t>转成屏幕空间，然后在输出到 </a:t>
            </a:r>
            <a:r>
              <a:rPr lang="en-US" altLang="zh-CN" sz="3600" dirty="0" smtClean="0">
                <a:latin typeface="微软雅黑 Light" panose="020B0502040204020203" pitchFamily="34" charset="-122"/>
                <a:ea typeface="微软雅黑 Light" panose="020B0502040204020203" pitchFamily="34" charset="-122"/>
              </a:rPr>
              <a:t>Pixel </a:t>
            </a:r>
            <a:r>
              <a:rPr lang="en-US" altLang="zh-CN" sz="3600" dirty="0" err="1" smtClean="0">
                <a:latin typeface="微软雅黑 Light" panose="020B0502040204020203" pitchFamily="34" charset="-122"/>
                <a:ea typeface="微软雅黑 Light" panose="020B0502040204020203" pitchFamily="34" charset="-122"/>
              </a:rPr>
              <a:t>Shader</a:t>
            </a:r>
            <a:r>
              <a:rPr lang="zh-CN" altLang="en-US" sz="3600" dirty="0" smtClean="0">
                <a:latin typeface="微软雅黑 Light" panose="020B0502040204020203" pitchFamily="34" charset="-122"/>
                <a:ea typeface="微软雅黑 Light" panose="020B0502040204020203" pitchFamily="34" charset="-122"/>
              </a:rPr>
              <a:t>着色。</a:t>
            </a:r>
            <a:endParaRPr lang="en-US" altLang="zh-CN" sz="3600" dirty="0" smtClean="0">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r>
              <a:rPr lang="en-US" altLang="zh-CN" sz="3600" dirty="0" smtClean="0">
                <a:latin typeface="微软雅黑 Light" panose="020B0502040204020203" pitchFamily="34" charset="-122"/>
                <a:ea typeface="微软雅黑 Light" panose="020B0502040204020203" pitchFamily="34" charset="-122"/>
                <a:hlinkClick r:id="rId4"/>
              </a:rPr>
              <a:t>NDC </a:t>
            </a:r>
            <a:r>
              <a:rPr lang="en-US" altLang="zh-CN" sz="3600" dirty="0" err="1" smtClean="0">
                <a:latin typeface="微软雅黑 Light" panose="020B0502040204020203" pitchFamily="34" charset="-122"/>
                <a:ea typeface="微软雅黑 Light" panose="020B0502040204020203" pitchFamily="34" charset="-122"/>
                <a:hlinkClick r:id="rId4"/>
              </a:rPr>
              <a:t>ClipSpace</a:t>
            </a:r>
            <a:r>
              <a:rPr lang="en-US" altLang="zh-CN" sz="3600" dirty="0" smtClean="0">
                <a:latin typeface="微软雅黑 Light" panose="020B0502040204020203" pitchFamily="34" charset="-122"/>
                <a:ea typeface="微软雅黑 Light" panose="020B0502040204020203" pitchFamily="34" charset="-122"/>
                <a:hlinkClick r:id="rId4"/>
              </a:rPr>
              <a:t> </a:t>
            </a:r>
            <a:r>
              <a:rPr lang="en-US" altLang="zh-CN" sz="3600" dirty="0" err="1" smtClean="0">
                <a:latin typeface="微软雅黑 Light" panose="020B0502040204020203" pitchFamily="34" charset="-122"/>
                <a:ea typeface="微软雅黑 Light" panose="020B0502040204020203" pitchFamily="34" charset="-122"/>
                <a:hlinkClick r:id="rId4"/>
              </a:rPr>
              <a:t>ScreenSpace</a:t>
            </a:r>
            <a:r>
              <a:rPr lang="zh-CN" altLang="en-US" sz="3600" dirty="0" smtClean="0">
                <a:latin typeface="微软雅黑 Light" panose="020B0502040204020203" pitchFamily="34" charset="-122"/>
                <a:ea typeface="微软雅黑 Light" panose="020B0502040204020203" pitchFamily="34" charset="-122"/>
                <a:hlinkClick r:id="rId4"/>
              </a:rPr>
              <a:t>讲解</a:t>
            </a:r>
            <a:endParaRPr lang="en-US" altLang="zh-CN" sz="3600" dirty="0" smtClean="0">
              <a:latin typeface="微软雅黑 Light" panose="020B0502040204020203" pitchFamily="34" charset="-122"/>
              <a:ea typeface="微软雅黑 Light" panose="020B0502040204020203" pitchFamily="34" charset="-122"/>
            </a:endParaRPr>
          </a:p>
          <a:p>
            <a:pPr defTabSz="825500" hangingPunct="0">
              <a:spcBef>
                <a:spcPts val="600"/>
              </a:spcBef>
              <a:spcAft>
                <a:spcPts val="600"/>
              </a:spcAft>
            </a:pPr>
            <a:endParaRPr lang="en-US" altLang="zh-CN" sz="3600" dirty="0" smtClean="0">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endParaRPr lang="en-US" altLang="zh-CN" sz="3600" dirty="0" smtClean="0">
              <a:latin typeface="微软雅黑 Light" panose="020B0502040204020203" pitchFamily="34" charset="-122"/>
              <a:ea typeface="微软雅黑 Light" panose="020B0502040204020203" pitchFamily="34" charset="-122"/>
            </a:endParaRPr>
          </a:p>
        </p:txBody>
      </p:sp>
      <p:pic>
        <p:nvPicPr>
          <p:cNvPr id="27" name="图片 26"/>
          <p:cNvPicPr>
            <a:picLocks noChangeAspect="1"/>
          </p:cNvPicPr>
          <p:nvPr/>
        </p:nvPicPr>
        <p:blipFill>
          <a:blip r:embed="rId5"/>
          <a:stretch>
            <a:fillRect/>
          </a:stretch>
        </p:blipFill>
        <p:spPr>
          <a:xfrm>
            <a:off x="14737781" y="2725547"/>
            <a:ext cx="9388846" cy="1462584"/>
          </a:xfrm>
          <a:prstGeom prst="rect">
            <a:avLst/>
          </a:prstGeom>
        </p:spPr>
      </p:pic>
      <p:pic>
        <p:nvPicPr>
          <p:cNvPr id="28" name="图片 27"/>
          <p:cNvPicPr>
            <a:picLocks noChangeAspect="1"/>
          </p:cNvPicPr>
          <p:nvPr/>
        </p:nvPicPr>
        <p:blipFill>
          <a:blip r:embed="rId6"/>
          <a:stretch>
            <a:fillRect/>
          </a:stretch>
        </p:blipFill>
        <p:spPr>
          <a:xfrm>
            <a:off x="16133697" y="4976813"/>
            <a:ext cx="6229350" cy="4676775"/>
          </a:xfrm>
          <a:prstGeom prst="rect">
            <a:avLst/>
          </a:prstGeom>
        </p:spPr>
      </p:pic>
    </p:spTree>
    <p:extLst>
      <p:ext uri="{BB962C8B-B14F-4D97-AF65-F5344CB8AC3E}">
        <p14:creationId xmlns:p14="http://schemas.microsoft.com/office/powerpoint/2010/main" val="3570905113"/>
      </p:ext>
    </p:extLst>
  </p:cSld>
  <p:clrMapOvr>
    <a:masterClrMapping/>
  </p:clrMapOvr>
  <p:transition spd="med"/>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sp>
        <p:nvSpPr>
          <p:cNvPr id="44" name="You are the face that has changed my whole world. You are the face that I see everywhere I go. You are so beautiful to me that I can’t explain , Just like a green flower porcelain"/>
          <p:cNvSpPr txBox="1"/>
          <p:nvPr/>
        </p:nvSpPr>
        <p:spPr>
          <a:xfrm>
            <a:off x="4366159" y="7443589"/>
            <a:ext cx="15651686" cy="1025922"/>
          </a:xfrm>
          <a:prstGeom prst="rect">
            <a:avLst/>
          </a:prstGeom>
          <a:ln w="12700">
            <a:miter lim="400000"/>
          </a:ln>
        </p:spPr>
        <p:txBody>
          <a:bodyPr lIns="50800" tIns="50800" rIns="50800" bIns="50800" anchor="ctr">
            <a:spAutoFit/>
          </a:bodyPr>
          <a:lstStyle>
            <a:lvl1pPr>
              <a:defRPr sz="2400">
                <a:solidFill>
                  <a:srgbClr val="FFFFFF"/>
                </a:solidFill>
                <a:latin typeface="Helvetica"/>
                <a:ea typeface="Helvetica"/>
                <a:cs typeface="Helvetica"/>
                <a:sym typeface="Helvetica"/>
              </a:defRPr>
            </a:lvl1pPr>
          </a:lstStyle>
          <a:p>
            <a:pPr algn="ctr" defTabSz="825500" hangingPunct="0"/>
            <a:r>
              <a:rPr lang="zh-CN" altLang="en-US" sz="6000" dirty="0" smtClean="0">
                <a:latin typeface="微软雅黑 Light" panose="020B0502040204020203" pitchFamily="34" charset="-122"/>
                <a:ea typeface="微软雅黑 Light" panose="020B0502040204020203" pitchFamily="34" charset="-122"/>
              </a:rPr>
              <a:t>表面的几何表示</a:t>
            </a:r>
            <a:endParaRPr lang="zh-CN" sz="6000" dirty="0">
              <a:latin typeface="微软雅黑 Light" panose="020B0502040204020203" pitchFamily="34" charset="-122"/>
              <a:ea typeface="微软雅黑 Light" panose="020B0502040204020203" pitchFamily="34" charset="-122"/>
            </a:endParaRPr>
          </a:p>
        </p:txBody>
      </p:sp>
      <p:sp>
        <p:nvSpPr>
          <p:cNvPr id="45" name="AEVER"/>
          <p:cNvSpPr txBox="1"/>
          <p:nvPr/>
        </p:nvSpPr>
        <p:spPr>
          <a:xfrm>
            <a:off x="9627213" y="5638703"/>
            <a:ext cx="5129609" cy="1333698"/>
          </a:xfrm>
          <a:prstGeom prst="rect">
            <a:avLst/>
          </a:prstGeom>
          <a:ln w="12700">
            <a:miter lim="400000"/>
          </a:ln>
        </p:spPr>
        <p:txBody>
          <a:bodyPr wrap="none" lIns="50800" tIns="50800" rIns="50800" bIns="50800" anchor="ctr">
            <a:spAutoFit/>
          </a:bodyPr>
          <a:lstStyle>
            <a:lvl1pPr>
              <a:defRPr sz="12000" b="1" spc="1800">
                <a:solidFill>
                  <a:srgbClr val="FFFC73"/>
                </a:solidFill>
                <a:latin typeface="Helvetica"/>
                <a:ea typeface="Helvetica"/>
                <a:cs typeface="Helvetica"/>
                <a:sym typeface="Helvetica"/>
              </a:defRPr>
            </a:lvl1pPr>
          </a:lstStyle>
          <a:p>
            <a:pPr algn="ctr" defTabSz="825500" hangingPunct="0"/>
            <a:r>
              <a:rPr lang="zh-CN" altLang="en-US" sz="8000" cap="all" dirty="0" smtClean="0">
                <a:solidFill>
                  <a:srgbClr val="FFD966"/>
                </a:solidFill>
                <a:latin typeface="微软雅黑" panose="020B0503020204020204" pitchFamily="34" charset="-122"/>
                <a:ea typeface="微软雅黑" panose="020B0503020204020204" pitchFamily="34" charset="-122"/>
              </a:rPr>
              <a:t>第</a:t>
            </a:r>
            <a:r>
              <a:rPr lang="zh-CN" altLang="en-US" sz="8000" cap="all" dirty="0">
                <a:solidFill>
                  <a:srgbClr val="FFD966"/>
                </a:solidFill>
                <a:latin typeface="微软雅黑" panose="020B0503020204020204" pitchFamily="34" charset="-122"/>
                <a:ea typeface="微软雅黑" panose="020B0503020204020204" pitchFamily="34" charset="-122"/>
              </a:rPr>
              <a:t>二</a:t>
            </a:r>
            <a:r>
              <a:rPr lang="zh-CN" altLang="en-US" sz="8000" cap="all" dirty="0" smtClean="0">
                <a:solidFill>
                  <a:srgbClr val="FFD966"/>
                </a:solidFill>
                <a:latin typeface="微软雅黑" panose="020B0503020204020204" pitchFamily="34" charset="-122"/>
                <a:ea typeface="微软雅黑" panose="020B0503020204020204" pitchFamily="34" charset="-122"/>
              </a:rPr>
              <a:t>部分</a:t>
            </a:r>
            <a:endParaRPr lang="zh-CN" sz="8000" cap="all" dirty="0">
              <a:solidFill>
                <a:srgbClr val="FFD966"/>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630227932"/>
      </p:ext>
    </p:extLst>
  </p:cSld>
  <p:clrMapOvr>
    <a:masterClrMapping/>
  </p:clrMapOvr>
  <p:transition spd="med"/>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377" name="Rectangle"/>
          <p:cNvSpPr/>
          <p:nvPr/>
        </p:nvSpPr>
        <p:spPr>
          <a:xfrm>
            <a:off x="1843701" y="0"/>
            <a:ext cx="13057632" cy="13716000"/>
          </a:xfrm>
          <a:prstGeom prst="rect">
            <a:avLst/>
          </a:prstGeom>
          <a:solidFill>
            <a:schemeClr val="bg1">
              <a:alpha val="80000"/>
            </a:schemeClr>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dirty="0">
              <a:solidFill>
                <a:srgbClr val="FFFFFF"/>
              </a:solidFill>
              <a:latin typeface="Helvetica"/>
              <a:ea typeface="Helvetica"/>
              <a:cs typeface="Helvetica"/>
              <a:sym typeface="Helvetica"/>
            </a:endParaRPr>
          </a:p>
        </p:txBody>
      </p:sp>
      <p:sp>
        <p:nvSpPr>
          <p:cNvPr id="11"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p:cNvSpPr/>
          <p:nvPr/>
        </p:nvSpPr>
        <p:spPr>
          <a:xfrm>
            <a:off x="2706624" y="4937760"/>
            <a:ext cx="7104888" cy="2072362"/>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pPr marL="571500" indent="-571500" defTabSz="825500" hangingPunct="0">
              <a:spcBef>
                <a:spcPts val="600"/>
              </a:spcBef>
              <a:spcAft>
                <a:spcPts val="600"/>
              </a:spcAft>
              <a:buFont typeface="Arial" panose="020B0604020202020204" pitchFamily="34" charset="0"/>
              <a:buChar char="•"/>
            </a:pPr>
            <a:r>
              <a:rPr lang="zh-CN" altLang="en-US" sz="3600" dirty="0" smtClean="0">
                <a:latin typeface="微软雅黑 Light" panose="020B0502040204020203" pitchFamily="34" charset="-122"/>
                <a:ea typeface="微软雅黑 Light" panose="020B0502040204020203" pitchFamily="34" charset="-122"/>
              </a:rPr>
              <a:t>线</a:t>
            </a:r>
            <a:r>
              <a:rPr lang="zh-CN" altLang="en-US" sz="3600" dirty="0">
                <a:latin typeface="微软雅黑 Light" panose="020B0502040204020203" pitchFamily="34" charset="-122"/>
                <a:ea typeface="微软雅黑 Light" panose="020B0502040204020203" pitchFamily="34" charset="-122"/>
              </a:rPr>
              <a:t>代</a:t>
            </a:r>
            <a:r>
              <a:rPr lang="zh-CN" altLang="en-US" sz="3600" dirty="0" smtClean="0">
                <a:latin typeface="微软雅黑 Light" panose="020B0502040204020203" pitchFamily="34" charset="-122"/>
                <a:ea typeface="微软雅黑 Light" panose="020B0502040204020203" pitchFamily="34" charset="-122"/>
              </a:rPr>
              <a:t>基础与变换</a:t>
            </a:r>
            <a:endParaRPr lang="en-US" altLang="zh-CN" sz="3600" dirty="0" smtClean="0">
              <a:latin typeface="微软雅黑 Light" panose="020B0502040204020203" pitchFamily="34" charset="-122"/>
              <a:ea typeface="微软雅黑 Light" panose="020B0502040204020203" pitchFamily="34" charset="-122"/>
            </a:endParaRPr>
          </a:p>
          <a:p>
            <a:pPr marL="571500" indent="-571500" defTabSz="825500" hangingPunct="0">
              <a:spcBef>
                <a:spcPts val="600"/>
              </a:spcBef>
              <a:spcAft>
                <a:spcPts val="600"/>
              </a:spcAft>
              <a:buFont typeface="Arial" panose="020B0604020202020204" pitchFamily="34" charset="0"/>
              <a:buChar char="•"/>
            </a:pPr>
            <a:r>
              <a:rPr lang="zh-CN" altLang="en-US" sz="3600" kern="0" dirty="0" smtClean="0">
                <a:solidFill>
                  <a:srgbClr val="000000"/>
                </a:solidFill>
                <a:latin typeface="微软雅黑 Light" panose="020B0502040204020203" pitchFamily="34" charset="-122"/>
                <a:ea typeface="微软雅黑 Light" panose="020B0502040204020203" pitchFamily="34" charset="-122"/>
              </a:rPr>
              <a:t>表面的几何表示</a:t>
            </a:r>
            <a:endParaRPr lang="en-US" altLang="zh-CN" sz="3600" kern="0" dirty="0" smtClean="0">
              <a:solidFill>
                <a:srgbClr val="000000"/>
              </a:solidFill>
              <a:latin typeface="微软雅黑 Light" panose="020B0502040204020203" pitchFamily="34" charset="-122"/>
              <a:ea typeface="微软雅黑 Light" panose="020B0502040204020203" pitchFamily="34" charset="-122"/>
            </a:endParaRPr>
          </a:p>
          <a:p>
            <a:pPr marL="571500" indent="-571500" defTabSz="825500" hangingPunct="0">
              <a:spcBef>
                <a:spcPts val="600"/>
              </a:spcBef>
              <a:spcAft>
                <a:spcPts val="600"/>
              </a:spcAft>
              <a:buFont typeface="Arial" panose="020B0604020202020204" pitchFamily="34" charset="0"/>
              <a:buChar char="•"/>
            </a:pPr>
            <a:r>
              <a:rPr lang="zh-CN" altLang="en-US" sz="3600" kern="0" dirty="0" smtClean="0">
                <a:solidFill>
                  <a:srgbClr val="000000"/>
                </a:solidFill>
                <a:latin typeface="微软雅黑 Light" panose="020B0502040204020203" pitchFamily="34" charset="-122"/>
                <a:ea typeface="微软雅黑 Light" panose="020B0502040204020203" pitchFamily="34" charset="-122"/>
              </a:rPr>
              <a:t>贴图技术概述</a:t>
            </a:r>
            <a:endParaRPr lang="zh-CN" sz="3600" kern="0" dirty="0">
              <a:solidFill>
                <a:srgbClr val="000000"/>
              </a:solidFill>
              <a:latin typeface="微软雅黑 Light" panose="020B0502040204020203" pitchFamily="34" charset="-122"/>
              <a:ea typeface="微软雅黑 Light" panose="020B0502040204020203" pitchFamily="34" charset="-122"/>
            </a:endParaRPr>
          </a:p>
        </p:txBody>
      </p:sp>
      <p:sp>
        <p:nvSpPr>
          <p:cNvPr id="12" name="The Picture slide"/>
          <p:cNvSpPr txBox="1"/>
          <p:nvPr/>
        </p:nvSpPr>
        <p:spPr>
          <a:xfrm>
            <a:off x="2706624" y="3303123"/>
            <a:ext cx="7104888" cy="1025922"/>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6000" kern="0" cap="all" dirty="0" smtClean="0">
                <a:solidFill>
                  <a:srgbClr val="000000"/>
                </a:solidFill>
                <a:latin typeface="微软雅黑" panose="020B0503020204020204" pitchFamily="34" charset="-122"/>
                <a:ea typeface="微软雅黑" panose="020B0503020204020204" pitchFamily="34" charset="-122"/>
              </a:rPr>
              <a:t>课程内容</a:t>
            </a:r>
            <a:endParaRPr lang="zh-CN" sz="6000" kern="0" cap="all" dirty="0">
              <a:solidFill>
                <a:srgbClr val="000000"/>
              </a:solidFill>
              <a:latin typeface="微软雅黑" panose="020B0503020204020204" pitchFamily="34" charset="-122"/>
              <a:ea typeface="微软雅黑" panose="020B0503020204020204" pitchFamily="34" charset="-122"/>
            </a:endParaRPr>
          </a:p>
        </p:txBody>
      </p:sp>
      <p:sp>
        <p:nvSpPr>
          <p:cNvPr id="13" name="Rectangle"/>
          <p:cNvSpPr/>
          <p:nvPr/>
        </p:nvSpPr>
        <p:spPr>
          <a:xfrm>
            <a:off x="2724912" y="4572000"/>
            <a:ext cx="7104888"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pic>
        <p:nvPicPr>
          <p:cNvPr id="7" name="Picture 5" descr="C:\Users\ZhaoShuai\Desktop\UE5_Logo.pngUE5_Logo"/>
          <p:cNvPicPr>
            <a:picLocks noChangeAspect="1"/>
          </p:cNvPicPr>
          <p:nvPr/>
        </p:nvPicPr>
        <p:blipFill>
          <a:blip r:embed="rId3"/>
          <a:srcRect/>
          <a:stretch>
            <a:fillRect/>
          </a:stretch>
        </p:blipFill>
        <p:spPr>
          <a:xfrm>
            <a:off x="21758275" y="11090275"/>
            <a:ext cx="2625725" cy="2625725"/>
          </a:xfrm>
          <a:prstGeom prst="rect">
            <a:avLst/>
          </a:prstGeom>
          <a:noFill/>
        </p:spPr>
      </p:pic>
    </p:spTree>
  </p:cSld>
  <p:clrMapOvr>
    <a:masterClrMapping/>
  </p:clrMapOvr>
  <p:transition spd="med"/>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 name="The Picture slide"/>
          <p:cNvSpPr txBox="1"/>
          <p:nvPr/>
        </p:nvSpPr>
        <p:spPr>
          <a:xfrm>
            <a:off x="1752108" y="1187693"/>
            <a:ext cx="3949799" cy="1025922"/>
          </a:xfrm>
          <a:prstGeom prst="rect">
            <a:avLst/>
          </a:prstGeom>
          <a:ln w="12700">
            <a:miter lim="400000"/>
          </a:ln>
        </p:spPr>
        <p:txBody>
          <a:bodyPr wrap="none" lIns="50800" tIns="50800" rIns="50800" bIns="50800" anchor="t">
            <a:spAutoFit/>
          </a:bodyPr>
          <a:lstStyle>
            <a:lvl1pPr>
              <a:defRPr b="1">
                <a:latin typeface="Helvetica"/>
                <a:ea typeface="Helvetica"/>
                <a:cs typeface="Helvetica"/>
                <a:sym typeface="Helvetica"/>
              </a:defRPr>
            </a:lvl1pPr>
          </a:lstStyle>
          <a:p>
            <a:r>
              <a:rPr lang="zh-CN" altLang="en-US" sz="6000" cap="all" dirty="0" smtClean="0">
                <a:solidFill>
                  <a:srgbClr val="000000"/>
                </a:solidFill>
                <a:latin typeface="微软雅黑" panose="020B0503020204020204" pitchFamily="34" charset="-122"/>
                <a:ea typeface="微软雅黑" panose="020B0503020204020204" pitchFamily="34" charset="-122"/>
              </a:rPr>
              <a:t>几何体示例</a:t>
            </a:r>
            <a:endParaRPr lang="zh-CN" sz="6000" cap="all" dirty="0">
              <a:solidFill>
                <a:srgbClr val="000000"/>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stretch>
            <a:fillRect/>
          </a:stretch>
        </p:blipFill>
        <p:spPr>
          <a:xfrm>
            <a:off x="2636692" y="2340983"/>
            <a:ext cx="18685453" cy="10071488"/>
          </a:xfrm>
          <a:prstGeom prst="rect">
            <a:avLst/>
          </a:prstGeom>
        </p:spPr>
      </p:pic>
      <p:pic>
        <p:nvPicPr>
          <p:cNvPr id="5" name="Picture 5" descr="C:\Users\ZhaoShuai\Desktop\UE5_Logo.pngUE5_Logo"/>
          <p:cNvPicPr>
            <a:picLocks noChangeAspect="1"/>
          </p:cNvPicPr>
          <p:nvPr/>
        </p:nvPicPr>
        <p:blipFill>
          <a:blip r:embed="rId4"/>
          <a:srcRect/>
          <a:stretch>
            <a:fillRect/>
          </a:stretch>
        </p:blipFill>
        <p:spPr>
          <a:xfrm>
            <a:off x="21758275" y="11090275"/>
            <a:ext cx="2625725" cy="2625725"/>
          </a:xfrm>
          <a:prstGeom prst="rect">
            <a:avLst/>
          </a:prstGeom>
          <a:noFill/>
        </p:spPr>
      </p:pic>
    </p:spTree>
    <p:extLst>
      <p:ext uri="{BB962C8B-B14F-4D97-AF65-F5344CB8AC3E}">
        <p14:creationId xmlns:p14="http://schemas.microsoft.com/office/powerpoint/2010/main" val="3154374249"/>
      </p:ext>
    </p:extLst>
  </p:cSld>
  <p:clrMapOvr>
    <a:masterClrMapping/>
  </p:clrMapOvr>
  <p:transition spd="med"/>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 name="The Picture slide"/>
          <p:cNvSpPr txBox="1"/>
          <p:nvPr/>
        </p:nvSpPr>
        <p:spPr>
          <a:xfrm>
            <a:off x="1752108" y="1187693"/>
            <a:ext cx="3949799" cy="1025922"/>
          </a:xfrm>
          <a:prstGeom prst="rect">
            <a:avLst/>
          </a:prstGeom>
          <a:ln w="12700">
            <a:miter lim="400000"/>
          </a:ln>
        </p:spPr>
        <p:txBody>
          <a:bodyPr wrap="none" lIns="50800" tIns="50800" rIns="50800" bIns="50800" anchor="t">
            <a:spAutoFit/>
          </a:bodyPr>
          <a:lstStyle>
            <a:lvl1pPr>
              <a:defRPr b="1">
                <a:latin typeface="Helvetica"/>
                <a:ea typeface="Helvetica"/>
                <a:cs typeface="Helvetica"/>
                <a:sym typeface="Helvetica"/>
              </a:defRPr>
            </a:lvl1pPr>
          </a:lstStyle>
          <a:p>
            <a:r>
              <a:rPr lang="zh-CN" altLang="en-US" sz="6000" cap="all" dirty="0" smtClean="0">
                <a:solidFill>
                  <a:srgbClr val="000000"/>
                </a:solidFill>
                <a:latin typeface="微软雅黑" panose="020B0503020204020204" pitchFamily="34" charset="-122"/>
                <a:ea typeface="微软雅黑" panose="020B0503020204020204" pitchFamily="34" charset="-122"/>
              </a:rPr>
              <a:t>几何体示例</a:t>
            </a:r>
            <a:endParaRPr lang="zh-CN" sz="6000" cap="all" dirty="0">
              <a:solidFill>
                <a:srgbClr val="000000"/>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3"/>
          <a:stretch>
            <a:fillRect/>
          </a:stretch>
        </p:blipFill>
        <p:spPr>
          <a:xfrm>
            <a:off x="3071380" y="2325699"/>
            <a:ext cx="17959820" cy="10921907"/>
          </a:xfrm>
          <a:prstGeom prst="rect">
            <a:avLst/>
          </a:prstGeom>
        </p:spPr>
      </p:pic>
      <p:pic>
        <p:nvPicPr>
          <p:cNvPr id="6" name="Picture 5" descr="C:\Users\ZhaoShuai\Desktop\UE5_Logo.pngUE5_Logo"/>
          <p:cNvPicPr>
            <a:picLocks noChangeAspect="1"/>
          </p:cNvPicPr>
          <p:nvPr/>
        </p:nvPicPr>
        <p:blipFill>
          <a:blip r:embed="rId4"/>
          <a:srcRect/>
          <a:stretch>
            <a:fillRect/>
          </a:stretch>
        </p:blipFill>
        <p:spPr>
          <a:xfrm>
            <a:off x="21758275" y="11090275"/>
            <a:ext cx="2625725" cy="2625725"/>
          </a:xfrm>
          <a:prstGeom prst="rect">
            <a:avLst/>
          </a:prstGeom>
          <a:noFill/>
        </p:spPr>
      </p:pic>
    </p:spTree>
    <p:extLst>
      <p:ext uri="{BB962C8B-B14F-4D97-AF65-F5344CB8AC3E}">
        <p14:creationId xmlns:p14="http://schemas.microsoft.com/office/powerpoint/2010/main" val="4241721803"/>
      </p:ext>
    </p:extLst>
  </p:cSld>
  <p:clrMapOvr>
    <a:masterClrMapping/>
  </p:clrMapOvr>
  <p:transition spd="med"/>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 name="The Picture slide"/>
          <p:cNvSpPr txBox="1"/>
          <p:nvPr/>
        </p:nvSpPr>
        <p:spPr>
          <a:xfrm>
            <a:off x="1752108" y="1187693"/>
            <a:ext cx="3949799" cy="1025922"/>
          </a:xfrm>
          <a:prstGeom prst="rect">
            <a:avLst/>
          </a:prstGeom>
          <a:ln w="12700">
            <a:miter lim="400000"/>
          </a:ln>
        </p:spPr>
        <p:txBody>
          <a:bodyPr wrap="none" lIns="50800" tIns="50800" rIns="50800" bIns="50800" anchor="t">
            <a:spAutoFit/>
          </a:bodyPr>
          <a:lstStyle>
            <a:lvl1pPr>
              <a:defRPr b="1">
                <a:latin typeface="Helvetica"/>
                <a:ea typeface="Helvetica"/>
                <a:cs typeface="Helvetica"/>
                <a:sym typeface="Helvetica"/>
              </a:defRPr>
            </a:lvl1pPr>
          </a:lstStyle>
          <a:p>
            <a:r>
              <a:rPr lang="zh-CN" altLang="en-US" sz="6000" cap="all" dirty="0" smtClean="0">
                <a:solidFill>
                  <a:srgbClr val="000000"/>
                </a:solidFill>
                <a:latin typeface="微软雅黑" panose="020B0503020204020204" pitchFamily="34" charset="-122"/>
                <a:ea typeface="微软雅黑" panose="020B0503020204020204" pitchFamily="34" charset="-122"/>
              </a:rPr>
              <a:t>几何体示例</a:t>
            </a:r>
            <a:endParaRPr lang="zh-CN" sz="6000" cap="all" dirty="0">
              <a:solidFill>
                <a:srgbClr val="000000"/>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3"/>
          <a:stretch>
            <a:fillRect/>
          </a:stretch>
        </p:blipFill>
        <p:spPr>
          <a:xfrm>
            <a:off x="3310803" y="2213615"/>
            <a:ext cx="16909906" cy="11028199"/>
          </a:xfrm>
          <a:prstGeom prst="rect">
            <a:avLst/>
          </a:prstGeom>
        </p:spPr>
      </p:pic>
      <p:pic>
        <p:nvPicPr>
          <p:cNvPr id="5" name="Picture 5" descr="C:\Users\ZhaoShuai\Desktop\UE5_Logo.pngUE5_Logo"/>
          <p:cNvPicPr>
            <a:picLocks noChangeAspect="1"/>
          </p:cNvPicPr>
          <p:nvPr/>
        </p:nvPicPr>
        <p:blipFill>
          <a:blip r:embed="rId4"/>
          <a:srcRect/>
          <a:stretch>
            <a:fillRect/>
          </a:stretch>
        </p:blipFill>
        <p:spPr>
          <a:xfrm>
            <a:off x="21758275" y="11090275"/>
            <a:ext cx="2625725" cy="2625725"/>
          </a:xfrm>
          <a:prstGeom prst="rect">
            <a:avLst/>
          </a:prstGeom>
          <a:noFill/>
        </p:spPr>
      </p:pic>
    </p:spTree>
    <p:extLst>
      <p:ext uri="{BB962C8B-B14F-4D97-AF65-F5344CB8AC3E}">
        <p14:creationId xmlns:p14="http://schemas.microsoft.com/office/powerpoint/2010/main" val="1835537361"/>
      </p:ext>
    </p:extLst>
  </p:cSld>
  <p:clrMapOvr>
    <a:masterClrMapping/>
  </p:clrMapOvr>
  <p:transition spd="med"/>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9" name="Rectangle 2"/>
          <p:cNvSpPr/>
          <p:nvPr/>
        </p:nvSpPr>
        <p:spPr>
          <a:xfrm>
            <a:off x="13018885" y="0"/>
            <a:ext cx="11365113"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a:solidFill>
                <a:srgbClr val="FFFFFF"/>
              </a:solidFill>
              <a:ea typeface="Helvetica"/>
              <a:cs typeface="Helvetica"/>
              <a:sym typeface="Helvetica"/>
            </a:endParaRPr>
          </a:p>
        </p:txBody>
      </p:sp>
      <p:sp>
        <p:nvSpPr>
          <p:cNvPr id="3" name="AutoShape 2" descr="窥豹一斑_搜狗百科"/>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solidFill>
                <a:srgbClr val="27292E"/>
              </a:solidFill>
            </a:endParaRPr>
          </a:p>
        </p:txBody>
      </p:sp>
      <p:sp>
        <p:nvSpPr>
          <p:cNvPr id="9" name="AutoShape 4" descr="窥豹一斑_搜狗百科"/>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solidFill>
                <a:srgbClr val="27292E"/>
              </a:solidFill>
            </a:endParaRPr>
          </a:p>
        </p:txBody>
      </p:sp>
      <p:grpSp>
        <p:nvGrpSpPr>
          <p:cNvPr id="4" name="组合 3"/>
          <p:cNvGrpSpPr/>
          <p:nvPr/>
        </p:nvGrpSpPr>
        <p:grpSpPr>
          <a:xfrm>
            <a:off x="1323974" y="0"/>
            <a:ext cx="11696699" cy="13716000"/>
            <a:chOff x="10467974" y="26142"/>
            <a:chExt cx="14145068" cy="13716000"/>
          </a:xfrm>
        </p:grpSpPr>
        <p:sp>
          <p:nvSpPr>
            <p:cNvPr id="5" name="Rectangle"/>
            <p:cNvSpPr/>
            <p:nvPr/>
          </p:nvSpPr>
          <p:spPr>
            <a:xfrm>
              <a:off x="10467975" y="26142"/>
              <a:ext cx="14145067" cy="13716000"/>
            </a:xfrm>
            <a:prstGeom prst="rect">
              <a:avLst/>
            </a:prstGeom>
            <a:solidFill>
              <a:schemeClr val="bg1">
                <a:alpha val="80000"/>
              </a:schemeClr>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dirty="0">
                <a:solidFill>
                  <a:srgbClr val="FFFFFF"/>
                </a:solidFill>
                <a:ea typeface="Helvetica"/>
                <a:cs typeface="Helvetica"/>
                <a:sym typeface="Helvetica"/>
              </a:endParaRPr>
            </a:p>
          </p:txBody>
        </p:sp>
        <p:sp>
          <p:nvSpPr>
            <p:cNvPr id="6" name="Rectangle"/>
            <p:cNvSpPr/>
            <p:nvPr/>
          </p:nvSpPr>
          <p:spPr>
            <a:xfrm>
              <a:off x="10467974" y="3245592"/>
              <a:ext cx="8458201" cy="76200"/>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sz="3200">
                <a:solidFill>
                  <a:srgbClr val="FFFFFF"/>
                </a:solidFill>
                <a:latin typeface="方正姚体" panose="02010601030101010101" pitchFamily="2" charset="-122"/>
                <a:ea typeface="方正姚体" panose="02010601030101010101" pitchFamily="2" charset="-122"/>
                <a:cs typeface="Helvetica"/>
                <a:sym typeface="Helvetica"/>
              </a:endParaRPr>
            </a:p>
          </p:txBody>
        </p:sp>
      </p:grpSp>
      <p:pic>
        <p:nvPicPr>
          <p:cNvPr id="25" name="Picture 5" descr="C:\Users\ZhaoShuai\Desktop\UE5_Logo.jpgUE5_Logo"/>
          <p:cNvPicPr/>
          <p:nvPr/>
        </p:nvPicPr>
        <p:blipFill rotWithShape="1">
          <a:blip r:embed="rId3"/>
          <a:srcRect/>
          <a:stretch>
            <a:fillRect/>
          </a:stretch>
        </p:blipFill>
        <p:spPr>
          <a:xfrm>
            <a:off x="1478915" y="1835664"/>
            <a:ext cx="1310870" cy="1310640"/>
          </a:xfrm>
          <a:prstGeom prst="rect">
            <a:avLst/>
          </a:prstGeom>
        </p:spPr>
      </p:pic>
      <p:sp>
        <p:nvSpPr>
          <p:cNvPr id="13" name="The Picture slide"/>
          <p:cNvSpPr txBox="1"/>
          <p:nvPr/>
        </p:nvSpPr>
        <p:spPr>
          <a:xfrm>
            <a:off x="2944725" y="2042787"/>
            <a:ext cx="8973592" cy="1025922"/>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6000" kern="0" cap="all" dirty="0" smtClean="0">
                <a:solidFill>
                  <a:srgbClr val="000000"/>
                </a:solidFill>
                <a:latin typeface="微软雅黑" panose="020B0503020204020204" pitchFamily="34" charset="-122"/>
                <a:ea typeface="微软雅黑" panose="020B0503020204020204" pitchFamily="34" charset="-122"/>
              </a:rPr>
              <a:t>表面常见表示法</a:t>
            </a:r>
            <a:endParaRPr lang="zh-CN" sz="6000" kern="0" cap="all" dirty="0">
              <a:solidFill>
                <a:srgbClr val="000000"/>
              </a:solidFill>
              <a:latin typeface="微软雅黑" panose="020B0503020204020204" pitchFamily="34" charset="-122"/>
              <a:ea typeface="微软雅黑" panose="020B0503020204020204" pitchFamily="34" charset="-122"/>
            </a:endParaRPr>
          </a:p>
        </p:txBody>
      </p:sp>
      <p:sp>
        <p:nvSpPr>
          <p:cNvPr id="1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2423159" y="3959352"/>
            <a:ext cx="10440786" cy="5396349"/>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pPr marL="457200" indent="-457200" defTabSz="825500" hangingPunct="0">
              <a:spcBef>
                <a:spcPts val="600"/>
              </a:spcBef>
              <a:spcAft>
                <a:spcPts val="600"/>
              </a:spcAft>
              <a:buFont typeface="Arial" panose="020B0604020202020204" pitchFamily="34" charset="0"/>
              <a:buChar char="•"/>
            </a:pPr>
            <a:r>
              <a:rPr lang="zh-CN" altLang="en-US" sz="3600" dirty="0" smtClean="0">
                <a:latin typeface="微软雅黑 Light" panose="020B0502040204020203" pitchFamily="34" charset="-122"/>
                <a:ea typeface="微软雅黑 Light" panose="020B0502040204020203" pitchFamily="34" charset="-122"/>
              </a:rPr>
              <a:t>隐式几何（</a:t>
            </a:r>
            <a:r>
              <a:rPr lang="en-US" altLang="zh-CN" sz="3600" dirty="0" smtClean="0">
                <a:latin typeface="微软雅黑 Light" panose="020B0502040204020203" pitchFamily="34" charset="-122"/>
                <a:ea typeface="微软雅黑 Light" panose="020B0502040204020203" pitchFamily="34" charset="-122"/>
              </a:rPr>
              <a:t>Implicit Surface Equation</a:t>
            </a:r>
            <a:r>
              <a:rPr lang="zh-CN" altLang="en-US" sz="3600" dirty="0" smtClean="0">
                <a:latin typeface="微软雅黑 Light" panose="020B0502040204020203" pitchFamily="34" charset="-122"/>
                <a:ea typeface="微软雅黑 Light" panose="020B0502040204020203" pitchFamily="34" charset="-122"/>
              </a:rPr>
              <a:t>）</a:t>
            </a:r>
            <a:r>
              <a:rPr lang="en-US" altLang="zh-CN" sz="3600" dirty="0" smtClean="0">
                <a:latin typeface="微软雅黑 Light" panose="020B0502040204020203" pitchFamily="34" charset="-122"/>
                <a:ea typeface="微软雅黑 Light" panose="020B0502040204020203" pitchFamily="34" charset="-122"/>
              </a:rPr>
              <a:t>:</a:t>
            </a:r>
            <a:r>
              <a:rPr lang="zh-CN" altLang="en-US" sz="3600" dirty="0" smtClean="0">
                <a:latin typeface="微软雅黑 Light" panose="020B0502040204020203" pitchFamily="34" charset="-122"/>
                <a:ea typeface="微软雅黑 Light" panose="020B0502040204020203" pitchFamily="34" charset="-122"/>
              </a:rPr>
              <a:t>比如一个远点的球体表面，可用</a:t>
            </a:r>
            <a:r>
              <a:rPr lang="en-US" altLang="zh-CN" sz="3600" dirty="0" smtClean="0">
                <a:latin typeface="微软雅黑 Light" panose="020B0502040204020203" pitchFamily="34" charset="-122"/>
                <a:ea typeface="微软雅黑 Light" panose="020B0502040204020203" pitchFamily="34" charset="-122"/>
              </a:rPr>
              <a:t>x^2 + y^2 + z^2 = r^2</a:t>
            </a:r>
            <a:r>
              <a:rPr lang="zh-CN" altLang="en-US" sz="3600" dirty="0" smtClean="0">
                <a:latin typeface="微软雅黑 Light" panose="020B0502040204020203" pitchFamily="34" charset="-122"/>
                <a:ea typeface="微软雅黑 Light" panose="020B0502040204020203" pitchFamily="34" charset="-122"/>
              </a:rPr>
              <a:t>表示。</a:t>
            </a:r>
            <a:r>
              <a:rPr lang="en-US" altLang="zh-CN" sz="3600" dirty="0">
                <a:latin typeface="微软雅黑 Light" panose="020B0502040204020203" pitchFamily="34" charset="-122"/>
                <a:ea typeface="微软雅黑 Light" panose="020B0502040204020203" pitchFamily="34" charset="-122"/>
              </a:rPr>
              <a:t> </a:t>
            </a:r>
            <a:r>
              <a:rPr lang="en-US" altLang="zh-CN" sz="3600" dirty="0" smtClean="0">
                <a:latin typeface="微软雅黑 Light" panose="020B0502040204020203" pitchFamily="34" charset="-122"/>
                <a:ea typeface="微软雅黑 Light" panose="020B0502040204020203" pitchFamily="34" charset="-122"/>
              </a:rPr>
              <a:t>Implicit</a:t>
            </a:r>
            <a:r>
              <a:rPr lang="zh-CN" altLang="en-US" sz="3600" dirty="0" smtClean="0">
                <a:latin typeface="微软雅黑 Light" panose="020B0502040204020203" pitchFamily="34" charset="-122"/>
                <a:ea typeface="微软雅黑 Light" panose="020B0502040204020203" pitchFamily="34" charset="-122"/>
              </a:rPr>
              <a:t>意味着等式未解决</a:t>
            </a:r>
            <a:r>
              <a:rPr lang="en-US" altLang="zh-CN" sz="3600" dirty="0" smtClean="0">
                <a:latin typeface="微软雅黑 Light" panose="020B0502040204020203" pitchFamily="34" charset="-122"/>
                <a:ea typeface="微软雅黑 Light" panose="020B0502040204020203" pitchFamily="34" charset="-122"/>
              </a:rPr>
              <a:t>x, y , z</a:t>
            </a:r>
            <a:r>
              <a:rPr lang="zh-CN" altLang="en-US" sz="3600" dirty="0" smtClean="0">
                <a:latin typeface="微软雅黑 Light" panose="020B0502040204020203" pitchFamily="34" charset="-122"/>
                <a:ea typeface="微软雅黑 Light" panose="020B0502040204020203" pitchFamily="34" charset="-122"/>
              </a:rPr>
              <a:t>，而只是告诉你点之间的关系。</a:t>
            </a:r>
            <a:endParaRPr lang="en-US" altLang="zh-CN" sz="3600" dirty="0" smtClean="0">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r>
              <a:rPr lang="zh-CN" altLang="en-US" sz="3600" dirty="0" smtClean="0">
                <a:latin typeface="微软雅黑 Light" panose="020B0502040204020203" pitchFamily="34" charset="-122"/>
                <a:ea typeface="微软雅黑 Light" panose="020B0502040204020203" pitchFamily="34" charset="-122"/>
              </a:rPr>
              <a:t>显式表示（</a:t>
            </a:r>
            <a:r>
              <a:rPr lang="en-US" altLang="zh-CN" sz="3600" dirty="0" smtClean="0">
                <a:latin typeface="微软雅黑 Light" panose="020B0502040204020203" pitchFamily="34" charset="-122"/>
                <a:ea typeface="微软雅黑 Light" panose="020B0502040204020203" pitchFamily="34" charset="-122"/>
              </a:rPr>
              <a:t>Parametric Surface Equation</a:t>
            </a:r>
            <a:r>
              <a:rPr lang="zh-CN" altLang="en-US" sz="3600" dirty="0" smtClean="0">
                <a:latin typeface="微软雅黑 Light" panose="020B0502040204020203" pitchFamily="34" charset="-122"/>
                <a:ea typeface="微软雅黑 Light" panose="020B0502040204020203" pitchFamily="34" charset="-122"/>
              </a:rPr>
              <a:t>）</a:t>
            </a:r>
            <a:r>
              <a:rPr lang="en-US" altLang="zh-CN" sz="3600" dirty="0" smtClean="0">
                <a:latin typeface="微软雅黑 Light" panose="020B0502040204020203" pitchFamily="34" charset="-122"/>
                <a:ea typeface="微软雅黑 Light" panose="020B0502040204020203" pitchFamily="34" charset="-122"/>
              </a:rPr>
              <a:t>:</a:t>
            </a:r>
            <a:r>
              <a:rPr lang="zh-CN" altLang="en-US" sz="3600" dirty="0" smtClean="0">
                <a:latin typeface="微软雅黑 Light" panose="020B0502040204020203" pitchFamily="34" charset="-122"/>
                <a:ea typeface="微软雅黑 Light" panose="020B0502040204020203" pitchFamily="34" charset="-122"/>
              </a:rPr>
              <a:t>直接给出表面上的点或通过参数映射，如右图，二维的</a:t>
            </a:r>
            <a:r>
              <a:rPr lang="en-US" altLang="zh-CN" sz="3600" dirty="0" err="1" smtClean="0">
                <a:latin typeface="微软雅黑 Light" panose="020B0502040204020203" pitchFamily="34" charset="-122"/>
                <a:ea typeface="微软雅黑 Light" panose="020B0502040204020203" pitchFamily="34" charset="-122"/>
              </a:rPr>
              <a:t>uv</a:t>
            </a:r>
            <a:r>
              <a:rPr lang="zh-CN" altLang="en-US" sz="3600" dirty="0" smtClean="0">
                <a:latin typeface="微软雅黑 Light" panose="020B0502040204020203" pitchFamily="34" charset="-122"/>
                <a:ea typeface="微软雅黑 Light" panose="020B0502040204020203" pitchFamily="34" charset="-122"/>
              </a:rPr>
              <a:t>通过一定的映射关系</a:t>
            </a:r>
            <a:r>
              <a:rPr lang="en-US" altLang="zh-CN" sz="3600" dirty="0" smtClean="0">
                <a:latin typeface="微软雅黑 Light" panose="020B0502040204020203" pitchFamily="34" charset="-122"/>
                <a:ea typeface="微软雅黑 Light" panose="020B0502040204020203" pitchFamily="34" charset="-122"/>
              </a:rPr>
              <a:t>f, </a:t>
            </a:r>
            <a:r>
              <a:rPr lang="zh-CN" altLang="en-US" sz="3600" dirty="0" smtClean="0">
                <a:latin typeface="微软雅黑 Light" panose="020B0502040204020203" pitchFamily="34" charset="-122"/>
                <a:ea typeface="微软雅黑 Light" panose="020B0502040204020203" pitchFamily="34" charset="-122"/>
              </a:rPr>
              <a:t>可以映射到三维的曲面坐标。</a:t>
            </a:r>
            <a:endParaRPr lang="en-US" altLang="zh-CN" sz="3600" dirty="0" smtClean="0">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endParaRPr lang="en-US" altLang="zh-CN" sz="3600" dirty="0" smtClean="0">
              <a:latin typeface="微软雅黑 Light" panose="020B0502040204020203" pitchFamily="34" charset="-122"/>
              <a:ea typeface="微软雅黑 Light" panose="020B0502040204020203" pitchFamily="34" charset="-122"/>
            </a:endParaRPr>
          </a:p>
        </p:txBody>
      </p:sp>
      <p:pic>
        <p:nvPicPr>
          <p:cNvPr id="17" name="图片 16"/>
          <p:cNvPicPr>
            <a:picLocks noChangeAspect="1"/>
          </p:cNvPicPr>
          <p:nvPr/>
        </p:nvPicPr>
        <p:blipFill>
          <a:blip r:embed="rId4"/>
          <a:stretch>
            <a:fillRect/>
          </a:stretch>
        </p:blipFill>
        <p:spPr>
          <a:xfrm>
            <a:off x="15754349" y="1603297"/>
            <a:ext cx="5895975" cy="4905375"/>
          </a:xfrm>
          <a:prstGeom prst="rect">
            <a:avLst/>
          </a:prstGeom>
        </p:spPr>
      </p:pic>
      <p:pic>
        <p:nvPicPr>
          <p:cNvPr id="18" name="图片 17"/>
          <p:cNvPicPr>
            <a:picLocks noChangeAspect="1"/>
          </p:cNvPicPr>
          <p:nvPr/>
        </p:nvPicPr>
        <p:blipFill>
          <a:blip r:embed="rId5"/>
          <a:stretch>
            <a:fillRect/>
          </a:stretch>
        </p:blipFill>
        <p:spPr>
          <a:xfrm>
            <a:off x="13020673" y="7197568"/>
            <a:ext cx="11363325" cy="5076825"/>
          </a:xfrm>
          <a:prstGeom prst="rect">
            <a:avLst/>
          </a:prstGeom>
        </p:spPr>
      </p:pic>
    </p:spTree>
    <p:extLst>
      <p:ext uri="{BB962C8B-B14F-4D97-AF65-F5344CB8AC3E}">
        <p14:creationId xmlns:p14="http://schemas.microsoft.com/office/powerpoint/2010/main" val="3611830249"/>
      </p:ext>
    </p:extLst>
  </p:cSld>
  <p:clrMapOvr>
    <a:masterClrMapping/>
  </p:clrMapOvr>
  <p:transition spd="med"/>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9" name="Rectangle 2"/>
          <p:cNvSpPr/>
          <p:nvPr/>
        </p:nvSpPr>
        <p:spPr>
          <a:xfrm>
            <a:off x="13018885" y="0"/>
            <a:ext cx="11365113"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a:solidFill>
                <a:srgbClr val="FFFFFF"/>
              </a:solidFill>
              <a:ea typeface="Helvetica"/>
              <a:cs typeface="Helvetica"/>
              <a:sym typeface="Helvetica"/>
            </a:endParaRPr>
          </a:p>
        </p:txBody>
      </p:sp>
      <p:sp>
        <p:nvSpPr>
          <p:cNvPr id="3" name="AutoShape 2" descr="窥豹一斑_搜狗百科"/>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solidFill>
                <a:srgbClr val="27292E"/>
              </a:solidFill>
            </a:endParaRPr>
          </a:p>
        </p:txBody>
      </p:sp>
      <p:sp>
        <p:nvSpPr>
          <p:cNvPr id="9" name="AutoShape 4" descr="窥豹一斑_搜狗百科"/>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solidFill>
                <a:srgbClr val="27292E"/>
              </a:solidFill>
            </a:endParaRPr>
          </a:p>
        </p:txBody>
      </p:sp>
      <p:grpSp>
        <p:nvGrpSpPr>
          <p:cNvPr id="4" name="组合 3"/>
          <p:cNvGrpSpPr/>
          <p:nvPr/>
        </p:nvGrpSpPr>
        <p:grpSpPr>
          <a:xfrm>
            <a:off x="1323974" y="0"/>
            <a:ext cx="11696699" cy="13716000"/>
            <a:chOff x="10467974" y="26142"/>
            <a:chExt cx="14145068" cy="13716000"/>
          </a:xfrm>
        </p:grpSpPr>
        <p:sp>
          <p:nvSpPr>
            <p:cNvPr id="5" name="Rectangle"/>
            <p:cNvSpPr/>
            <p:nvPr/>
          </p:nvSpPr>
          <p:spPr>
            <a:xfrm>
              <a:off x="10467975" y="26142"/>
              <a:ext cx="14145067" cy="13716000"/>
            </a:xfrm>
            <a:prstGeom prst="rect">
              <a:avLst/>
            </a:prstGeom>
            <a:solidFill>
              <a:schemeClr val="bg1">
                <a:alpha val="80000"/>
              </a:schemeClr>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dirty="0">
                <a:solidFill>
                  <a:srgbClr val="FFFFFF"/>
                </a:solidFill>
                <a:ea typeface="Helvetica"/>
                <a:cs typeface="Helvetica"/>
                <a:sym typeface="Helvetica"/>
              </a:endParaRPr>
            </a:p>
          </p:txBody>
        </p:sp>
        <p:sp>
          <p:nvSpPr>
            <p:cNvPr id="6" name="Rectangle"/>
            <p:cNvSpPr/>
            <p:nvPr/>
          </p:nvSpPr>
          <p:spPr>
            <a:xfrm>
              <a:off x="10467974" y="3245592"/>
              <a:ext cx="8458201" cy="76200"/>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sz="3200">
                <a:solidFill>
                  <a:srgbClr val="FFFFFF"/>
                </a:solidFill>
                <a:latin typeface="方正姚体" panose="02010601030101010101" pitchFamily="2" charset="-122"/>
                <a:ea typeface="方正姚体" panose="02010601030101010101" pitchFamily="2" charset="-122"/>
                <a:cs typeface="Helvetica"/>
                <a:sym typeface="Helvetica"/>
              </a:endParaRPr>
            </a:p>
          </p:txBody>
        </p:sp>
      </p:grpSp>
      <p:pic>
        <p:nvPicPr>
          <p:cNvPr id="25" name="Picture 5" descr="C:\Users\ZhaoShuai\Desktop\UE5_Logo.jpgUE5_Logo"/>
          <p:cNvPicPr/>
          <p:nvPr/>
        </p:nvPicPr>
        <p:blipFill rotWithShape="1">
          <a:blip r:embed="rId3"/>
          <a:srcRect/>
          <a:stretch>
            <a:fillRect/>
          </a:stretch>
        </p:blipFill>
        <p:spPr>
          <a:xfrm>
            <a:off x="1478915" y="1835664"/>
            <a:ext cx="1310870" cy="1310640"/>
          </a:xfrm>
          <a:prstGeom prst="rect">
            <a:avLst/>
          </a:prstGeom>
        </p:spPr>
      </p:pic>
      <p:sp>
        <p:nvSpPr>
          <p:cNvPr id="13" name="The Picture slide"/>
          <p:cNvSpPr txBox="1"/>
          <p:nvPr/>
        </p:nvSpPr>
        <p:spPr>
          <a:xfrm>
            <a:off x="2944725" y="2042787"/>
            <a:ext cx="8973592" cy="1025922"/>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6000" kern="0" cap="all" dirty="0" smtClean="0">
                <a:solidFill>
                  <a:srgbClr val="000000"/>
                </a:solidFill>
                <a:latin typeface="微软雅黑" panose="020B0503020204020204" pitchFamily="34" charset="-122"/>
                <a:ea typeface="微软雅黑" panose="020B0503020204020204" pitchFamily="34" charset="-122"/>
              </a:rPr>
              <a:t>表面常见表示法</a:t>
            </a:r>
            <a:endParaRPr lang="zh-CN" altLang="en-US" sz="6000" kern="0" cap="all" dirty="0">
              <a:solidFill>
                <a:srgbClr val="000000"/>
              </a:solidFill>
              <a:latin typeface="微软雅黑" panose="020B0503020204020204" pitchFamily="34" charset="-122"/>
              <a:ea typeface="微软雅黑" panose="020B0503020204020204" pitchFamily="34" charset="-122"/>
            </a:endParaRPr>
          </a:p>
        </p:txBody>
      </p:sp>
      <p:sp>
        <p:nvSpPr>
          <p:cNvPr id="16"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2423159" y="4036947"/>
            <a:ext cx="9743207" cy="2780248"/>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pPr marL="457200" indent="-457200" defTabSz="825500" hangingPunct="0">
              <a:spcBef>
                <a:spcPts val="600"/>
              </a:spcBef>
              <a:spcAft>
                <a:spcPts val="600"/>
              </a:spcAft>
              <a:buFont typeface="Arial" panose="020B0604020202020204" pitchFamily="34" charset="0"/>
              <a:buChar char="•"/>
            </a:pPr>
            <a:r>
              <a:rPr lang="zh-CN" altLang="en-US" sz="3600" dirty="0">
                <a:latin typeface="微软雅黑 Light" panose="020B0502040204020203" pitchFamily="34" charset="-122"/>
                <a:ea typeface="微软雅黑 Light" panose="020B0502040204020203" pitchFamily="34" charset="-122"/>
                <a:hlinkClick r:id="rId4"/>
              </a:rPr>
              <a:t>贝塞</a:t>
            </a:r>
            <a:r>
              <a:rPr lang="zh-CN" altLang="en-US" sz="3600" dirty="0" smtClean="0">
                <a:latin typeface="微软雅黑 Light" panose="020B0502040204020203" pitchFamily="34" charset="-122"/>
                <a:ea typeface="微软雅黑 Light" panose="020B0502040204020203" pitchFamily="34" charset="-122"/>
                <a:hlinkClick r:id="rId4"/>
              </a:rPr>
              <a:t>尔曲线</a:t>
            </a:r>
            <a:endParaRPr lang="en-US" altLang="zh-CN" sz="3600" dirty="0" smtClean="0">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r>
              <a:rPr lang="zh-CN" altLang="en-US" sz="3600" dirty="0">
                <a:latin typeface="微软雅黑 Light" panose="020B0502040204020203" pitchFamily="34" charset="-122"/>
                <a:ea typeface="微软雅黑 Light" panose="020B0502040204020203" pitchFamily="34" charset="-122"/>
                <a:hlinkClick r:id="rId5"/>
              </a:rPr>
              <a:t>贝塞</a:t>
            </a:r>
            <a:r>
              <a:rPr lang="zh-CN" altLang="en-US" sz="3600" dirty="0" smtClean="0">
                <a:latin typeface="微软雅黑 Light" panose="020B0502040204020203" pitchFamily="34" charset="-122"/>
                <a:ea typeface="微软雅黑 Light" panose="020B0502040204020203" pitchFamily="34" charset="-122"/>
                <a:hlinkClick r:id="rId5"/>
              </a:rPr>
              <a:t>尔曲面</a:t>
            </a:r>
            <a:endParaRPr lang="en-US" altLang="zh-CN" sz="3600" dirty="0" smtClean="0">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endParaRPr lang="en-US" altLang="zh-CN" sz="3600" dirty="0">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endParaRPr lang="en-US" altLang="zh-CN" sz="3600" dirty="0" smtClean="0">
              <a:latin typeface="微软雅黑 Light" panose="020B0502040204020203" pitchFamily="34" charset="-122"/>
              <a:ea typeface="微软雅黑 Light" panose="020B0502040204020203" pitchFamily="34" charset="-122"/>
            </a:endParaRPr>
          </a:p>
        </p:txBody>
      </p:sp>
      <p:pic>
        <p:nvPicPr>
          <p:cNvPr id="20" name="图片 19"/>
          <p:cNvPicPr>
            <a:picLocks noChangeAspect="1"/>
          </p:cNvPicPr>
          <p:nvPr/>
        </p:nvPicPr>
        <p:blipFill>
          <a:blip r:embed="rId6"/>
          <a:stretch>
            <a:fillRect/>
          </a:stretch>
        </p:blipFill>
        <p:spPr>
          <a:xfrm>
            <a:off x="13265550" y="6515984"/>
            <a:ext cx="4959340" cy="4656358"/>
          </a:xfrm>
          <a:prstGeom prst="rect">
            <a:avLst/>
          </a:prstGeom>
        </p:spPr>
      </p:pic>
      <p:pic>
        <p:nvPicPr>
          <p:cNvPr id="21" name="图片 20"/>
          <p:cNvPicPr>
            <a:picLocks noChangeAspect="1"/>
          </p:cNvPicPr>
          <p:nvPr/>
        </p:nvPicPr>
        <p:blipFill>
          <a:blip r:embed="rId7"/>
          <a:stretch>
            <a:fillRect/>
          </a:stretch>
        </p:blipFill>
        <p:spPr>
          <a:xfrm>
            <a:off x="18859373" y="6515984"/>
            <a:ext cx="4920529" cy="4631086"/>
          </a:xfrm>
          <a:prstGeom prst="rect">
            <a:avLst/>
          </a:prstGeom>
        </p:spPr>
      </p:pic>
      <p:pic>
        <p:nvPicPr>
          <p:cNvPr id="22" name="图片 21"/>
          <p:cNvPicPr>
            <a:picLocks noChangeAspect="1"/>
          </p:cNvPicPr>
          <p:nvPr/>
        </p:nvPicPr>
        <p:blipFill>
          <a:blip r:embed="rId8"/>
          <a:stretch>
            <a:fillRect/>
          </a:stretch>
        </p:blipFill>
        <p:spPr>
          <a:xfrm>
            <a:off x="13265550" y="3295650"/>
            <a:ext cx="4959340" cy="2707273"/>
          </a:xfrm>
          <a:prstGeom prst="rect">
            <a:avLst/>
          </a:prstGeom>
        </p:spPr>
      </p:pic>
      <p:pic>
        <p:nvPicPr>
          <p:cNvPr id="23" name="图片 22"/>
          <p:cNvPicPr>
            <a:picLocks noChangeAspect="1"/>
          </p:cNvPicPr>
          <p:nvPr/>
        </p:nvPicPr>
        <p:blipFill>
          <a:blip r:embed="rId9"/>
          <a:stretch>
            <a:fillRect/>
          </a:stretch>
        </p:blipFill>
        <p:spPr>
          <a:xfrm>
            <a:off x="18859373" y="3295650"/>
            <a:ext cx="4809824" cy="2669567"/>
          </a:xfrm>
          <a:prstGeom prst="rect">
            <a:avLst/>
          </a:prstGeom>
        </p:spPr>
      </p:pic>
    </p:spTree>
    <p:extLst>
      <p:ext uri="{BB962C8B-B14F-4D97-AF65-F5344CB8AC3E}">
        <p14:creationId xmlns:p14="http://schemas.microsoft.com/office/powerpoint/2010/main" val="1292963150"/>
      </p:ext>
    </p:extLst>
  </p:cSld>
  <p:clrMapOvr>
    <a:masterClrMapping/>
  </p:clrMapOvr>
  <p:transition spd="med"/>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9" name="Rectangle 2"/>
          <p:cNvSpPr/>
          <p:nvPr/>
        </p:nvSpPr>
        <p:spPr>
          <a:xfrm>
            <a:off x="11962591" y="0"/>
            <a:ext cx="12421408"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a:solidFill>
                <a:srgbClr val="FFFFFF"/>
              </a:solidFill>
              <a:ea typeface="Helvetica"/>
              <a:cs typeface="Helvetica"/>
              <a:sym typeface="Helvetica"/>
            </a:endParaRPr>
          </a:p>
        </p:txBody>
      </p:sp>
      <p:sp>
        <p:nvSpPr>
          <p:cNvPr id="3" name="AutoShape 2" descr="窥豹一斑_搜狗百科"/>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solidFill>
                <a:srgbClr val="27292E"/>
              </a:solidFill>
            </a:endParaRPr>
          </a:p>
        </p:txBody>
      </p:sp>
      <p:sp>
        <p:nvSpPr>
          <p:cNvPr id="9" name="AutoShape 4" descr="窥豹一斑_搜狗百科"/>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solidFill>
                <a:srgbClr val="27292E"/>
              </a:solidFill>
            </a:endParaRPr>
          </a:p>
        </p:txBody>
      </p:sp>
      <p:grpSp>
        <p:nvGrpSpPr>
          <p:cNvPr id="4" name="组合 3"/>
          <p:cNvGrpSpPr/>
          <p:nvPr/>
        </p:nvGrpSpPr>
        <p:grpSpPr>
          <a:xfrm>
            <a:off x="1323974" y="0"/>
            <a:ext cx="10594343" cy="13716000"/>
            <a:chOff x="10467974" y="26142"/>
            <a:chExt cx="14145068" cy="13716000"/>
          </a:xfrm>
        </p:grpSpPr>
        <p:sp>
          <p:nvSpPr>
            <p:cNvPr id="5" name="Rectangle"/>
            <p:cNvSpPr/>
            <p:nvPr/>
          </p:nvSpPr>
          <p:spPr>
            <a:xfrm>
              <a:off x="10467975" y="26142"/>
              <a:ext cx="14145067" cy="13716000"/>
            </a:xfrm>
            <a:prstGeom prst="rect">
              <a:avLst/>
            </a:prstGeom>
            <a:solidFill>
              <a:schemeClr val="bg1">
                <a:alpha val="80000"/>
              </a:schemeClr>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dirty="0">
                <a:solidFill>
                  <a:srgbClr val="FFFFFF"/>
                </a:solidFill>
                <a:ea typeface="Helvetica"/>
                <a:cs typeface="Helvetica"/>
                <a:sym typeface="Helvetica"/>
              </a:endParaRPr>
            </a:p>
          </p:txBody>
        </p:sp>
        <p:sp>
          <p:nvSpPr>
            <p:cNvPr id="6" name="Rectangle"/>
            <p:cNvSpPr/>
            <p:nvPr/>
          </p:nvSpPr>
          <p:spPr>
            <a:xfrm>
              <a:off x="10467974" y="3245592"/>
              <a:ext cx="8458201" cy="76200"/>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sz="3200">
                <a:solidFill>
                  <a:srgbClr val="FFFFFF"/>
                </a:solidFill>
                <a:latin typeface="方正姚体" panose="02010601030101010101" pitchFamily="2" charset="-122"/>
                <a:ea typeface="方正姚体" panose="02010601030101010101" pitchFamily="2" charset="-122"/>
                <a:cs typeface="Helvetica"/>
                <a:sym typeface="Helvetica"/>
              </a:endParaRPr>
            </a:p>
          </p:txBody>
        </p:sp>
      </p:grpSp>
      <p:pic>
        <p:nvPicPr>
          <p:cNvPr id="25" name="Picture 5" descr="C:\Users\ZhaoShuai\Desktop\UE5_Logo.jpgUE5_Logo"/>
          <p:cNvPicPr/>
          <p:nvPr/>
        </p:nvPicPr>
        <p:blipFill rotWithShape="1">
          <a:blip r:embed="rId3"/>
          <a:srcRect/>
          <a:stretch>
            <a:fillRect/>
          </a:stretch>
        </p:blipFill>
        <p:spPr>
          <a:xfrm>
            <a:off x="1478915" y="1835664"/>
            <a:ext cx="1310870" cy="1310640"/>
          </a:xfrm>
          <a:prstGeom prst="rect">
            <a:avLst/>
          </a:prstGeom>
        </p:spPr>
      </p:pic>
      <p:sp>
        <p:nvSpPr>
          <p:cNvPr id="15" name="The Picture slide"/>
          <p:cNvSpPr txBox="1"/>
          <p:nvPr/>
        </p:nvSpPr>
        <p:spPr>
          <a:xfrm>
            <a:off x="2944725" y="1978023"/>
            <a:ext cx="8973592" cy="1025922"/>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6000" kern="0" cap="all" dirty="0" smtClean="0">
                <a:solidFill>
                  <a:srgbClr val="000000"/>
                </a:solidFill>
                <a:latin typeface="微软雅黑" panose="020B0503020204020204" pitchFamily="34" charset="-122"/>
                <a:ea typeface="微软雅黑" panose="020B0503020204020204" pitchFamily="34" charset="-122"/>
              </a:rPr>
              <a:t>三角形网格</a:t>
            </a:r>
            <a:endParaRPr lang="zh-CN" sz="6000" kern="0" cap="all" dirty="0">
              <a:solidFill>
                <a:srgbClr val="000000"/>
              </a:solidFill>
              <a:latin typeface="微软雅黑" panose="020B0503020204020204" pitchFamily="34" charset="-122"/>
              <a:ea typeface="微软雅黑" panose="020B0503020204020204" pitchFamily="34" charset="-122"/>
            </a:endParaRPr>
          </a:p>
        </p:txBody>
      </p:sp>
      <p:sp>
        <p:nvSpPr>
          <p:cNvPr id="17"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2418239" y="4024674"/>
            <a:ext cx="9261143" cy="6088846"/>
          </a:xfrm>
          <a:prstGeom prst="rect">
            <a:avLst/>
          </a:prstGeom>
          <a:ln w="12700">
            <a:miter lim="400000"/>
          </a:ln>
        </p:spPr>
        <p:txBody>
          <a:bodyPr wrap="square" lIns="50800" tIns="50800" rIns="50800" bIns="50800" anchor="t">
            <a:spAutoFit/>
          </a:bodyPr>
          <a:lstStyle>
            <a:lvl1pPr algn="l">
              <a:defRPr sz="2400">
                <a:latin typeface="Helvetica"/>
                <a:ea typeface="Helvetica"/>
                <a:cs typeface="Helvetica"/>
                <a:sym typeface="Helvetica"/>
              </a:defRPr>
            </a:lvl1pPr>
          </a:lstStyle>
          <a:p>
            <a:pPr>
              <a:spcBef>
                <a:spcPts val="600"/>
              </a:spcBef>
              <a:spcAft>
                <a:spcPts val="1200"/>
              </a:spcAft>
            </a:pPr>
            <a:r>
              <a:rPr lang="zh-CN" altLang="en-US" sz="3600" dirty="0" smtClean="0">
                <a:solidFill>
                  <a:srgbClr val="000000"/>
                </a:solidFill>
                <a:latin typeface="微软雅黑 Light" panose="020B0502040204020203" pitchFamily="34" charset="-122"/>
                <a:ea typeface="微软雅黑 Light" panose="020B0502040204020203" pitchFamily="34" charset="-122"/>
              </a:rPr>
              <a:t>选取三角形构造表面的</a:t>
            </a:r>
            <a:r>
              <a:rPr lang="zh-CN" altLang="en-US" sz="3600" dirty="0" smtClean="0">
                <a:solidFill>
                  <a:srgbClr val="000000"/>
                </a:solidFill>
                <a:latin typeface="微软雅黑 Light" panose="020B0502040204020203" pitchFamily="34" charset="-122"/>
                <a:ea typeface="微软雅黑 Light" panose="020B0502040204020203" pitchFamily="34" charset="-122"/>
              </a:rPr>
              <a:t>优点</a:t>
            </a:r>
            <a:endParaRPr lang="zh-CN" sz="3600" dirty="0">
              <a:solidFill>
                <a:srgbClr val="000000"/>
              </a:solidFill>
              <a:latin typeface="微软雅黑 Light" panose="020B0502040204020203" pitchFamily="34" charset="-122"/>
              <a:ea typeface="微软雅黑 Light" panose="020B0502040204020203" pitchFamily="34" charset="-122"/>
            </a:endParaRPr>
          </a:p>
          <a:p>
            <a:pPr marL="457200" indent="-457200">
              <a:spcBef>
                <a:spcPts val="600"/>
              </a:spcBef>
              <a:spcAft>
                <a:spcPts val="600"/>
              </a:spcAft>
              <a:buFont typeface="Arial" panose="020B0604020202020204" pitchFamily="34" charset="0"/>
              <a:buChar char="•"/>
            </a:pPr>
            <a:r>
              <a:rPr lang="zh-CN" altLang="en-US" sz="3600" dirty="0" smtClean="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三角形是最简单的多边形</a:t>
            </a:r>
            <a:endParaRPr lang="en-US" altLang="zh-CN" sz="3600" dirty="0" smtClean="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endParaRPr>
          </a:p>
          <a:p>
            <a:pPr marL="457200" indent="-457200">
              <a:spcBef>
                <a:spcPts val="600"/>
              </a:spcBef>
              <a:spcAft>
                <a:spcPts val="600"/>
              </a:spcAft>
              <a:buFont typeface="Arial" panose="020B0604020202020204" pitchFamily="34" charset="0"/>
              <a:buChar char="•"/>
            </a:pPr>
            <a:r>
              <a:rPr lang="zh-CN" altLang="en-US" sz="3600" dirty="0" smtClean="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三角形必然是平坦的</a:t>
            </a:r>
            <a:endParaRPr lang="en-US" altLang="zh-CN" sz="3600" dirty="0" smtClean="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endParaRPr>
          </a:p>
          <a:p>
            <a:pPr marL="457200" indent="-457200">
              <a:spcBef>
                <a:spcPts val="600"/>
              </a:spcBef>
              <a:spcAft>
                <a:spcPts val="600"/>
              </a:spcAft>
              <a:buFont typeface="Arial" panose="020B0604020202020204" pitchFamily="34" charset="0"/>
              <a:buChar char="•"/>
            </a:pPr>
            <a:r>
              <a:rPr lang="zh-CN" altLang="en-US" sz="3600" dirty="0" smtClean="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三角形多次转换之后仍然维持三角形，对于仿射转换和透视转换也成立</a:t>
            </a:r>
            <a:endParaRPr lang="en-US" altLang="zh-CN" sz="3600" dirty="0" smtClean="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endParaRPr>
          </a:p>
          <a:p>
            <a:pPr marL="457200" indent="-457200">
              <a:spcBef>
                <a:spcPts val="600"/>
              </a:spcBef>
              <a:spcAft>
                <a:spcPts val="600"/>
              </a:spcAft>
              <a:buFont typeface="Arial" panose="020B0604020202020204" pitchFamily="34" charset="0"/>
              <a:buChar char="•"/>
            </a:pPr>
            <a:r>
              <a:rPr lang="zh-CN" altLang="en-US" sz="3600" dirty="0" smtClean="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几乎所有的商用图形加速硬件都是为三角形光栅化而设计</a:t>
            </a:r>
            <a:endParaRPr lang="en-US" sz="36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endParaRPr>
          </a:p>
          <a:p>
            <a:pPr marL="457200" indent="-457200">
              <a:spcBef>
                <a:spcPts val="600"/>
              </a:spcBef>
              <a:spcAft>
                <a:spcPts val="600"/>
              </a:spcAft>
              <a:buFont typeface="Arial" panose="020B0604020202020204" pitchFamily="34" charset="0"/>
              <a:buChar char="•"/>
            </a:pPr>
            <a:endParaRPr lang="zh-CN" sz="3600" dirty="0">
              <a:solidFill>
                <a:srgbClr val="000000"/>
              </a:solidFill>
              <a:latin typeface="微软雅黑 Light" panose="020B0502040204020203" pitchFamily="34" charset="-122"/>
              <a:ea typeface="微软雅黑 Light" panose="020B0502040204020203" pitchFamily="34" charset="-122"/>
            </a:endParaRPr>
          </a:p>
          <a:p>
            <a:pPr marL="457200" indent="-457200">
              <a:spcBef>
                <a:spcPts val="600"/>
              </a:spcBef>
              <a:spcAft>
                <a:spcPts val="600"/>
              </a:spcAft>
              <a:buFont typeface="Arial" panose="020B0604020202020204" pitchFamily="34" charset="0"/>
              <a:buChar char="•"/>
            </a:pPr>
            <a:endParaRPr lang="zh-CN" sz="3600" dirty="0">
              <a:solidFill>
                <a:srgbClr val="000000"/>
              </a:solidFill>
              <a:latin typeface="微软雅黑 Light" panose="020B0502040204020203" pitchFamily="34" charset="-122"/>
              <a:ea typeface="微软雅黑 Light" panose="020B0502040204020203" pitchFamily="34" charset="-122"/>
            </a:endParaRPr>
          </a:p>
        </p:txBody>
      </p:sp>
      <p:pic>
        <p:nvPicPr>
          <p:cNvPr id="18" name="图片 17"/>
          <p:cNvPicPr>
            <a:picLocks noChangeAspect="1"/>
          </p:cNvPicPr>
          <p:nvPr/>
        </p:nvPicPr>
        <p:blipFill>
          <a:blip r:embed="rId4"/>
          <a:stretch>
            <a:fillRect/>
          </a:stretch>
        </p:blipFill>
        <p:spPr>
          <a:xfrm>
            <a:off x="12082057" y="4283380"/>
            <a:ext cx="12182475" cy="4648200"/>
          </a:xfrm>
          <a:prstGeom prst="rect">
            <a:avLst/>
          </a:prstGeom>
        </p:spPr>
      </p:pic>
    </p:spTree>
    <p:extLst>
      <p:ext uri="{BB962C8B-B14F-4D97-AF65-F5344CB8AC3E}">
        <p14:creationId xmlns:p14="http://schemas.microsoft.com/office/powerpoint/2010/main" val="1144727979"/>
      </p:ext>
    </p:extLst>
  </p:cSld>
  <p:clrMapOvr>
    <a:masterClrMapping/>
  </p:clrMapOvr>
  <p:transition spd="med"/>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9" name="Rectangle 2"/>
          <p:cNvSpPr/>
          <p:nvPr/>
        </p:nvSpPr>
        <p:spPr>
          <a:xfrm>
            <a:off x="13018885" y="0"/>
            <a:ext cx="11365113"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a:solidFill>
                <a:srgbClr val="FFFFFF"/>
              </a:solidFill>
              <a:ea typeface="Helvetica"/>
              <a:cs typeface="Helvetica"/>
              <a:sym typeface="Helvetica"/>
            </a:endParaRPr>
          </a:p>
        </p:txBody>
      </p:sp>
      <p:sp>
        <p:nvSpPr>
          <p:cNvPr id="3" name="AutoShape 2" descr="窥豹一斑_搜狗百科"/>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solidFill>
                <a:srgbClr val="27292E"/>
              </a:solidFill>
            </a:endParaRPr>
          </a:p>
        </p:txBody>
      </p:sp>
      <p:sp>
        <p:nvSpPr>
          <p:cNvPr id="9" name="AutoShape 4" descr="窥豹一斑_搜狗百科"/>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solidFill>
                <a:srgbClr val="27292E"/>
              </a:solidFill>
            </a:endParaRPr>
          </a:p>
        </p:txBody>
      </p:sp>
      <p:grpSp>
        <p:nvGrpSpPr>
          <p:cNvPr id="4" name="组合 3"/>
          <p:cNvGrpSpPr/>
          <p:nvPr/>
        </p:nvGrpSpPr>
        <p:grpSpPr>
          <a:xfrm>
            <a:off x="1323974" y="0"/>
            <a:ext cx="11696699" cy="13716000"/>
            <a:chOff x="10467974" y="26142"/>
            <a:chExt cx="14145068" cy="13716000"/>
          </a:xfrm>
        </p:grpSpPr>
        <p:sp>
          <p:nvSpPr>
            <p:cNvPr id="5" name="Rectangle"/>
            <p:cNvSpPr/>
            <p:nvPr/>
          </p:nvSpPr>
          <p:spPr>
            <a:xfrm>
              <a:off x="10467975" y="26142"/>
              <a:ext cx="14145067" cy="13716000"/>
            </a:xfrm>
            <a:prstGeom prst="rect">
              <a:avLst/>
            </a:prstGeom>
            <a:solidFill>
              <a:schemeClr val="bg1">
                <a:alpha val="80000"/>
              </a:schemeClr>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dirty="0">
                <a:solidFill>
                  <a:srgbClr val="FFFFFF"/>
                </a:solidFill>
                <a:ea typeface="Helvetica"/>
                <a:cs typeface="Helvetica"/>
                <a:sym typeface="Helvetica"/>
              </a:endParaRPr>
            </a:p>
          </p:txBody>
        </p:sp>
        <p:sp>
          <p:nvSpPr>
            <p:cNvPr id="6" name="Rectangle"/>
            <p:cNvSpPr/>
            <p:nvPr/>
          </p:nvSpPr>
          <p:spPr>
            <a:xfrm>
              <a:off x="10467974" y="3245592"/>
              <a:ext cx="8458201" cy="76200"/>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sz="3200">
                <a:solidFill>
                  <a:srgbClr val="FFFFFF"/>
                </a:solidFill>
                <a:latin typeface="方正姚体" panose="02010601030101010101" pitchFamily="2" charset="-122"/>
                <a:ea typeface="方正姚体" panose="02010601030101010101" pitchFamily="2" charset="-122"/>
                <a:cs typeface="Helvetica"/>
                <a:sym typeface="Helvetica"/>
              </a:endParaRPr>
            </a:p>
          </p:txBody>
        </p:sp>
      </p:grpSp>
      <p:pic>
        <p:nvPicPr>
          <p:cNvPr id="25" name="Picture 5" descr="C:\Users\ZhaoShuai\Desktop\UE5_Logo.jpgUE5_Logo"/>
          <p:cNvPicPr/>
          <p:nvPr/>
        </p:nvPicPr>
        <p:blipFill rotWithShape="1">
          <a:blip r:embed="rId3"/>
          <a:srcRect/>
          <a:stretch>
            <a:fillRect/>
          </a:stretch>
        </p:blipFill>
        <p:spPr>
          <a:xfrm>
            <a:off x="1478915" y="1835664"/>
            <a:ext cx="1310870" cy="1310640"/>
          </a:xfrm>
          <a:prstGeom prst="rect">
            <a:avLst/>
          </a:prstGeom>
        </p:spPr>
      </p:pic>
      <p:sp>
        <p:nvSpPr>
          <p:cNvPr id="15" name="The Picture slide"/>
          <p:cNvSpPr txBox="1"/>
          <p:nvPr/>
        </p:nvSpPr>
        <p:spPr>
          <a:xfrm>
            <a:off x="2811922" y="1978023"/>
            <a:ext cx="8973592" cy="1025922"/>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6000" kern="0" cap="all" dirty="0" smtClean="0">
                <a:solidFill>
                  <a:srgbClr val="000000"/>
                </a:solidFill>
                <a:latin typeface="微软雅黑" panose="020B0503020204020204" pitchFamily="34" charset="-122"/>
                <a:ea typeface="微软雅黑" panose="020B0503020204020204" pitchFamily="34" charset="-122"/>
              </a:rPr>
              <a:t>三角形网格</a:t>
            </a:r>
            <a:endParaRPr lang="zh-CN" sz="6000" kern="0" cap="all" dirty="0">
              <a:solidFill>
                <a:srgbClr val="000000"/>
              </a:solidFill>
              <a:latin typeface="微软雅黑" panose="020B0503020204020204" pitchFamily="34" charset="-122"/>
              <a:ea typeface="微软雅黑" panose="020B0503020204020204" pitchFamily="34" charset="-122"/>
            </a:endParaRPr>
          </a:p>
        </p:txBody>
      </p:sp>
      <p:sp>
        <p:nvSpPr>
          <p:cNvPr id="17"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2360813" y="3910744"/>
            <a:ext cx="10189936" cy="9320500"/>
          </a:xfrm>
          <a:prstGeom prst="rect">
            <a:avLst/>
          </a:prstGeom>
          <a:ln w="12700">
            <a:miter lim="400000"/>
          </a:ln>
        </p:spPr>
        <p:txBody>
          <a:bodyPr wrap="square" lIns="50800" tIns="50800" rIns="50800" bIns="50800" anchor="t">
            <a:spAutoFit/>
          </a:bodyPr>
          <a:lstStyle>
            <a:lvl1pPr algn="l">
              <a:defRPr sz="2400">
                <a:latin typeface="Helvetica"/>
                <a:ea typeface="Helvetica"/>
                <a:cs typeface="Helvetica"/>
                <a:sym typeface="Helvetica"/>
              </a:defRPr>
            </a:lvl1pPr>
          </a:lstStyle>
          <a:p>
            <a:pPr>
              <a:spcBef>
                <a:spcPts val="600"/>
              </a:spcBef>
              <a:spcAft>
                <a:spcPts val="1200"/>
              </a:spcAft>
            </a:pPr>
            <a:r>
              <a:rPr lang="zh-CN" altLang="en-US" sz="3600" dirty="0" smtClean="0">
                <a:solidFill>
                  <a:srgbClr val="000000"/>
                </a:solidFill>
                <a:latin typeface="微软雅黑 Light" panose="020B0502040204020203" pitchFamily="34" charset="-122"/>
                <a:ea typeface="微软雅黑 Light" panose="020B0502040204020203" pitchFamily="34" charset="-122"/>
              </a:rPr>
              <a:t>选取三角形的优点</a:t>
            </a:r>
            <a:endParaRPr lang="zh-CN" sz="3600" dirty="0">
              <a:solidFill>
                <a:srgbClr val="000000"/>
              </a:solidFill>
              <a:latin typeface="微软雅黑 Light" panose="020B0502040204020203" pitchFamily="34" charset="-122"/>
              <a:ea typeface="微软雅黑 Light" panose="020B0502040204020203" pitchFamily="34" charset="-122"/>
            </a:endParaRPr>
          </a:p>
          <a:p>
            <a:pPr marL="457200" indent="-457200">
              <a:spcBef>
                <a:spcPts val="600"/>
              </a:spcBef>
              <a:spcAft>
                <a:spcPts val="600"/>
              </a:spcAft>
              <a:buFont typeface="Arial" panose="020B0604020202020204" pitchFamily="34" charset="0"/>
              <a:buChar char="•"/>
            </a:pPr>
            <a:r>
              <a:rPr lang="zh-CN" altLang="en-US" sz="3600" dirty="0" smtClean="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三角形是最简单的多边形</a:t>
            </a:r>
            <a:endParaRPr lang="en-US" altLang="zh-CN" sz="3600" dirty="0" smtClean="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endParaRPr>
          </a:p>
          <a:p>
            <a:pPr marL="457200" indent="-457200">
              <a:spcBef>
                <a:spcPts val="600"/>
              </a:spcBef>
              <a:spcAft>
                <a:spcPts val="600"/>
              </a:spcAft>
              <a:buFont typeface="Arial" panose="020B0604020202020204" pitchFamily="34" charset="0"/>
              <a:buChar char="•"/>
            </a:pPr>
            <a:r>
              <a:rPr lang="zh-CN" altLang="en-US" sz="3600" dirty="0" smtClean="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三角形必然是平坦的</a:t>
            </a:r>
            <a:endParaRPr lang="en-US" altLang="zh-CN" sz="3600" dirty="0" smtClean="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endParaRPr>
          </a:p>
          <a:p>
            <a:pPr marL="457200" indent="-457200">
              <a:spcBef>
                <a:spcPts val="600"/>
              </a:spcBef>
              <a:spcAft>
                <a:spcPts val="600"/>
              </a:spcAft>
              <a:buFont typeface="Arial" panose="020B0604020202020204" pitchFamily="34" charset="0"/>
              <a:buChar char="•"/>
            </a:pPr>
            <a:r>
              <a:rPr lang="zh-CN" altLang="en-US" sz="3600" dirty="0" smtClean="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三角形多次转换之后仍然维持三角形，对于仿射转换和透视转换也成立</a:t>
            </a:r>
            <a:endParaRPr lang="en-US" altLang="zh-CN" sz="3600" dirty="0" smtClean="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endParaRPr>
          </a:p>
          <a:p>
            <a:pPr marL="457200" indent="-457200">
              <a:spcBef>
                <a:spcPts val="600"/>
              </a:spcBef>
              <a:spcAft>
                <a:spcPts val="600"/>
              </a:spcAft>
              <a:buFont typeface="Arial" panose="020B0604020202020204" pitchFamily="34" charset="0"/>
              <a:buChar char="•"/>
            </a:pPr>
            <a:r>
              <a:rPr lang="zh-CN" altLang="en-US" sz="3600" dirty="0" smtClean="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几乎所有的商用图形加速硬件都是为三角形光栅化而设计</a:t>
            </a:r>
            <a:endParaRPr lang="en-US" altLang="zh-CN" sz="3600" dirty="0" smtClean="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endParaRPr>
          </a:p>
          <a:p>
            <a:pPr>
              <a:spcBef>
                <a:spcPts val="600"/>
              </a:spcBef>
              <a:spcAft>
                <a:spcPts val="600"/>
              </a:spcAft>
            </a:pPr>
            <a:r>
              <a:rPr lang="zh-CN" altLang="en-US" sz="3600" dirty="0" smtClean="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三角形镶嵌（</a:t>
            </a:r>
            <a:r>
              <a:rPr lang="en-US" altLang="zh-CN" sz="3600" dirty="0" smtClean="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Tessellation</a:t>
            </a:r>
            <a:r>
              <a:rPr lang="zh-CN" altLang="en-US" sz="3600" dirty="0" smtClean="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a:t>
            </a:r>
            <a:endParaRPr lang="en-US" altLang="zh-CN" sz="3600" dirty="0" smtClean="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endParaRPr>
          </a:p>
          <a:p>
            <a:pPr marL="457200" indent="-457200">
              <a:spcBef>
                <a:spcPts val="600"/>
              </a:spcBef>
              <a:spcAft>
                <a:spcPts val="600"/>
              </a:spcAft>
              <a:buFont typeface="Arial" panose="020B0604020202020204" pitchFamily="34" charset="0"/>
              <a:buChar char="•"/>
            </a:pPr>
            <a:r>
              <a:rPr lang="zh-CN" altLang="en-US" sz="3600" dirty="0" smtClean="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把表面分割为一组离散多边形（三角形或四边形）的过程</a:t>
            </a:r>
            <a:endParaRPr lang="en-US" altLang="zh-CN" sz="3600" dirty="0" smtClean="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endParaRPr>
          </a:p>
          <a:p>
            <a:pPr marL="457200" indent="-457200">
              <a:spcBef>
                <a:spcPts val="600"/>
              </a:spcBef>
              <a:spcAft>
                <a:spcPts val="600"/>
              </a:spcAft>
              <a:buFont typeface="Arial" panose="020B0604020202020204" pitchFamily="34" charset="0"/>
              <a:buChar char="•"/>
            </a:pPr>
            <a:r>
              <a:rPr lang="zh-CN" altLang="en-US" sz="3600" dirty="0" smtClean="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层次细节（</a:t>
            </a:r>
            <a:r>
              <a:rPr lang="en-US" altLang="zh-CN" sz="36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 LOD </a:t>
            </a:r>
            <a:r>
              <a:rPr lang="zh-CN" altLang="en-US" sz="3600" dirty="0" smtClean="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a:t>
            </a:r>
            <a:r>
              <a:rPr lang="en-US" altLang="zh-CN" sz="3600" dirty="0" smtClean="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a:t>
            </a:r>
            <a:r>
              <a:rPr lang="zh-CN" altLang="en-US" sz="3600" dirty="0" smtClean="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设计不同版本的三角形网格链去逼近。</a:t>
            </a:r>
            <a:endParaRPr lang="en-US" sz="36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endParaRPr>
          </a:p>
          <a:p>
            <a:pPr marL="457200" indent="-457200">
              <a:spcBef>
                <a:spcPts val="600"/>
              </a:spcBef>
              <a:spcAft>
                <a:spcPts val="600"/>
              </a:spcAft>
              <a:buFont typeface="Arial" panose="020B0604020202020204" pitchFamily="34" charset="0"/>
              <a:buChar char="•"/>
            </a:pPr>
            <a:endParaRPr lang="zh-CN" sz="3600" dirty="0">
              <a:solidFill>
                <a:srgbClr val="000000"/>
              </a:solidFill>
              <a:latin typeface="微软雅黑 Light" panose="020B0502040204020203" pitchFamily="34" charset="-122"/>
              <a:ea typeface="微软雅黑 Light" panose="020B0502040204020203" pitchFamily="34" charset="-122"/>
            </a:endParaRPr>
          </a:p>
          <a:p>
            <a:pPr marL="457200" indent="-457200">
              <a:spcBef>
                <a:spcPts val="600"/>
              </a:spcBef>
              <a:spcAft>
                <a:spcPts val="600"/>
              </a:spcAft>
              <a:buFont typeface="Arial" panose="020B0604020202020204" pitchFamily="34" charset="0"/>
              <a:buChar char="•"/>
            </a:pPr>
            <a:endParaRPr lang="zh-CN" sz="3600" dirty="0">
              <a:solidFill>
                <a:srgbClr val="000000"/>
              </a:solidFill>
              <a:latin typeface="微软雅黑 Light" panose="020B0502040204020203" pitchFamily="34" charset="-122"/>
              <a:ea typeface="微软雅黑 Light" panose="020B0502040204020203" pitchFamily="34" charset="-122"/>
            </a:endParaRPr>
          </a:p>
        </p:txBody>
      </p:sp>
      <p:pic>
        <p:nvPicPr>
          <p:cNvPr id="18" name="图片 1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488809" y="4725963"/>
            <a:ext cx="10058400" cy="4264073"/>
          </a:xfrm>
          <a:prstGeom prst="rect">
            <a:avLst/>
          </a:prstGeom>
        </p:spPr>
      </p:pic>
    </p:spTree>
    <p:extLst>
      <p:ext uri="{BB962C8B-B14F-4D97-AF65-F5344CB8AC3E}">
        <p14:creationId xmlns:p14="http://schemas.microsoft.com/office/powerpoint/2010/main" val="112900692"/>
      </p:ext>
    </p:extLst>
  </p:cSld>
  <p:clrMapOvr>
    <a:masterClrMapping/>
  </p:clrMapOvr>
  <p:transition spd="med"/>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9" name="Rectangle 2"/>
          <p:cNvSpPr/>
          <p:nvPr/>
        </p:nvSpPr>
        <p:spPr>
          <a:xfrm>
            <a:off x="13018885" y="0"/>
            <a:ext cx="11365113"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a:solidFill>
                <a:srgbClr val="FFFFFF"/>
              </a:solidFill>
              <a:ea typeface="Helvetica"/>
              <a:cs typeface="Helvetica"/>
              <a:sym typeface="Helvetica"/>
            </a:endParaRPr>
          </a:p>
        </p:txBody>
      </p:sp>
      <p:sp>
        <p:nvSpPr>
          <p:cNvPr id="3" name="AutoShape 2" descr="窥豹一斑_搜狗百科"/>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solidFill>
                <a:srgbClr val="27292E"/>
              </a:solidFill>
            </a:endParaRPr>
          </a:p>
        </p:txBody>
      </p:sp>
      <p:sp>
        <p:nvSpPr>
          <p:cNvPr id="9" name="AutoShape 4" descr="窥豹一斑_搜狗百科"/>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solidFill>
                <a:srgbClr val="27292E"/>
              </a:solidFill>
            </a:endParaRPr>
          </a:p>
        </p:txBody>
      </p:sp>
      <p:grpSp>
        <p:nvGrpSpPr>
          <p:cNvPr id="4" name="组合 3"/>
          <p:cNvGrpSpPr/>
          <p:nvPr/>
        </p:nvGrpSpPr>
        <p:grpSpPr>
          <a:xfrm>
            <a:off x="1323974" y="0"/>
            <a:ext cx="11696699" cy="13716000"/>
            <a:chOff x="10467974" y="26142"/>
            <a:chExt cx="14145068" cy="13716000"/>
          </a:xfrm>
        </p:grpSpPr>
        <p:sp>
          <p:nvSpPr>
            <p:cNvPr id="5" name="Rectangle"/>
            <p:cNvSpPr/>
            <p:nvPr/>
          </p:nvSpPr>
          <p:spPr>
            <a:xfrm>
              <a:off x="10467975" y="26142"/>
              <a:ext cx="14145067" cy="13716000"/>
            </a:xfrm>
            <a:prstGeom prst="rect">
              <a:avLst/>
            </a:prstGeom>
            <a:solidFill>
              <a:schemeClr val="bg1">
                <a:alpha val="80000"/>
              </a:schemeClr>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dirty="0">
                <a:solidFill>
                  <a:srgbClr val="FFFFFF"/>
                </a:solidFill>
                <a:ea typeface="Helvetica"/>
                <a:cs typeface="Helvetica"/>
                <a:sym typeface="Helvetica"/>
              </a:endParaRPr>
            </a:p>
          </p:txBody>
        </p:sp>
        <p:sp>
          <p:nvSpPr>
            <p:cNvPr id="6" name="Rectangle"/>
            <p:cNvSpPr/>
            <p:nvPr/>
          </p:nvSpPr>
          <p:spPr>
            <a:xfrm>
              <a:off x="10467974" y="3245592"/>
              <a:ext cx="8458201" cy="76200"/>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sz="3200">
                <a:solidFill>
                  <a:srgbClr val="FFFFFF"/>
                </a:solidFill>
                <a:latin typeface="方正姚体" panose="02010601030101010101" pitchFamily="2" charset="-122"/>
                <a:ea typeface="方正姚体" panose="02010601030101010101" pitchFamily="2" charset="-122"/>
                <a:cs typeface="Helvetica"/>
                <a:sym typeface="Helvetica"/>
              </a:endParaRPr>
            </a:p>
          </p:txBody>
        </p:sp>
      </p:grpSp>
      <p:pic>
        <p:nvPicPr>
          <p:cNvPr id="25" name="Picture 5" descr="C:\Users\ZhaoShuai\Desktop\UE5_Logo.jpgUE5_Logo"/>
          <p:cNvPicPr/>
          <p:nvPr/>
        </p:nvPicPr>
        <p:blipFill rotWithShape="1">
          <a:blip r:embed="rId3"/>
          <a:srcRect/>
          <a:stretch>
            <a:fillRect/>
          </a:stretch>
        </p:blipFill>
        <p:spPr>
          <a:xfrm>
            <a:off x="1478915" y="1835664"/>
            <a:ext cx="1310870" cy="1310640"/>
          </a:xfrm>
          <a:prstGeom prst="rect">
            <a:avLst/>
          </a:prstGeom>
        </p:spPr>
      </p:pic>
      <p:sp>
        <p:nvSpPr>
          <p:cNvPr id="12" name="The Picture slide"/>
          <p:cNvSpPr txBox="1"/>
          <p:nvPr/>
        </p:nvSpPr>
        <p:spPr>
          <a:xfrm>
            <a:off x="2944725" y="1901079"/>
            <a:ext cx="8973592" cy="1025922"/>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6000" kern="0" cap="all" dirty="0" smtClean="0">
                <a:solidFill>
                  <a:srgbClr val="000000"/>
                </a:solidFill>
                <a:latin typeface="微软雅黑" panose="020B0503020204020204" pitchFamily="34" charset="-122"/>
                <a:ea typeface="微软雅黑" panose="020B0503020204020204" pitchFamily="34" charset="-122"/>
              </a:rPr>
              <a:t>构造三角形网格</a:t>
            </a:r>
            <a:endParaRPr lang="zh-CN" sz="6000" kern="0" cap="all" dirty="0">
              <a:solidFill>
                <a:srgbClr val="000000"/>
              </a:solidFill>
              <a:latin typeface="微软雅黑" panose="020B0503020204020204" pitchFamily="34" charset="-122"/>
              <a:ea typeface="微软雅黑" panose="020B0503020204020204" pitchFamily="34" charset="-122"/>
            </a:endParaRPr>
          </a:p>
        </p:txBody>
      </p:sp>
      <p:sp>
        <p:nvSpPr>
          <p:cNvPr id="13"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2360812" y="3910744"/>
            <a:ext cx="9821283" cy="4996240"/>
          </a:xfrm>
          <a:prstGeom prst="rect">
            <a:avLst/>
          </a:prstGeom>
          <a:ln w="12700">
            <a:miter lim="400000"/>
          </a:ln>
        </p:spPr>
        <p:txBody>
          <a:bodyPr wrap="square" lIns="50800" tIns="50800" rIns="50800" bIns="50800" anchor="t">
            <a:spAutoFit/>
          </a:bodyPr>
          <a:lstStyle>
            <a:lvl1pPr algn="l">
              <a:defRPr sz="2400">
                <a:latin typeface="Helvetica"/>
                <a:ea typeface="Helvetica"/>
                <a:cs typeface="Helvetica"/>
                <a:sym typeface="Helvetica"/>
              </a:defRPr>
            </a:lvl1pPr>
          </a:lstStyle>
          <a:p>
            <a:pPr marL="457200" indent="-457200">
              <a:spcBef>
                <a:spcPts val="600"/>
              </a:spcBef>
              <a:spcAft>
                <a:spcPts val="600"/>
              </a:spcAft>
              <a:buFont typeface="Arial" panose="020B0604020202020204" pitchFamily="34" charset="0"/>
              <a:buChar char="•"/>
            </a:pPr>
            <a:r>
              <a:rPr lang="zh-CN" altLang="en-US" sz="3600" dirty="0" smtClean="0">
                <a:solidFill>
                  <a:srgbClr val="000000"/>
                </a:solidFill>
                <a:latin typeface="微软雅黑 Light" panose="020B0502040204020203" pitchFamily="34" charset="-122"/>
                <a:ea typeface="微软雅黑 Light" panose="020B0502040204020203" pitchFamily="34" charset="-122"/>
              </a:rPr>
              <a:t>三角形由三个顶点的位置矢量定义。</a:t>
            </a:r>
            <a:endParaRPr lang="en-US" altLang="zh-CN" sz="3600" dirty="0" smtClean="0">
              <a:solidFill>
                <a:srgbClr val="000000"/>
              </a:solidFill>
              <a:latin typeface="微软雅黑 Light" panose="020B0502040204020203" pitchFamily="34" charset="-122"/>
              <a:ea typeface="微软雅黑 Light" panose="020B0502040204020203" pitchFamily="34" charset="-122"/>
            </a:endParaRPr>
          </a:p>
          <a:p>
            <a:pPr marL="457200" indent="-457200">
              <a:spcBef>
                <a:spcPts val="600"/>
              </a:spcBef>
              <a:spcAft>
                <a:spcPts val="600"/>
              </a:spcAft>
              <a:buFont typeface="Arial" panose="020B0604020202020204" pitchFamily="34" charset="0"/>
              <a:buChar char="•"/>
            </a:pPr>
            <a:r>
              <a:rPr lang="zh-CN" altLang="en-US" sz="3600" dirty="0" smtClean="0">
                <a:solidFill>
                  <a:srgbClr val="000000"/>
                </a:solidFill>
                <a:latin typeface="微软雅黑 Light" panose="020B0502040204020203" pitchFamily="34" charset="-122"/>
                <a:ea typeface="微软雅黑 Light" panose="020B0502040204020203" pitchFamily="34" charset="-122"/>
              </a:rPr>
              <a:t>相邻顶点的位置矢量相减得到</a:t>
            </a:r>
            <a:r>
              <a:rPr lang="en-US" altLang="zh-CN" sz="3600" dirty="0" smtClean="0">
                <a:solidFill>
                  <a:srgbClr val="000000"/>
                </a:solidFill>
                <a:latin typeface="微软雅黑 Light" panose="020B0502040204020203" pitchFamily="34" charset="-122"/>
                <a:ea typeface="微软雅黑 Light" panose="020B0502040204020203" pitchFamily="34" charset="-122"/>
              </a:rPr>
              <a:t>3</a:t>
            </a:r>
            <a:r>
              <a:rPr lang="zh-CN" altLang="en-US" sz="3600" dirty="0" smtClean="0">
                <a:solidFill>
                  <a:srgbClr val="000000"/>
                </a:solidFill>
                <a:latin typeface="微软雅黑 Light" panose="020B0502040204020203" pitchFamily="34" charset="-122"/>
                <a:ea typeface="微软雅黑 Light" panose="020B0502040204020203" pitchFamily="34" charset="-122"/>
              </a:rPr>
              <a:t>条棱的矢量，任意两棱矢量的叉积，归一化后就能得到单位面法线</a:t>
            </a:r>
            <a:r>
              <a:rPr lang="en-US" altLang="zh-CN" sz="3600" b="1" dirty="0" smtClean="0">
                <a:solidFill>
                  <a:srgbClr val="000000"/>
                </a:solidFill>
                <a:latin typeface="微软雅黑 Light" panose="020B0502040204020203" pitchFamily="34" charset="-122"/>
                <a:ea typeface="微软雅黑 Light" panose="020B0502040204020203" pitchFamily="34" charset="-122"/>
              </a:rPr>
              <a:t>N</a:t>
            </a:r>
            <a:endParaRPr lang="zh-CN" sz="3600" b="1" dirty="0">
              <a:solidFill>
                <a:srgbClr val="000000"/>
              </a:solidFill>
              <a:latin typeface="微软雅黑 Light" panose="020B0502040204020203" pitchFamily="34" charset="-122"/>
              <a:ea typeface="微软雅黑 Light" panose="020B0502040204020203" pitchFamily="34" charset="-122"/>
            </a:endParaRPr>
          </a:p>
          <a:p>
            <a:pPr marL="457200" indent="-457200">
              <a:spcBef>
                <a:spcPts val="600"/>
              </a:spcBef>
              <a:spcAft>
                <a:spcPts val="600"/>
              </a:spcAft>
              <a:buFont typeface="Arial" panose="020B0604020202020204" pitchFamily="34" charset="0"/>
              <a:buChar char="•"/>
            </a:pPr>
            <a:r>
              <a:rPr lang="zh-CN" altLang="en-US" sz="3600" dirty="0" smtClean="0">
                <a:solidFill>
                  <a:srgbClr val="000000"/>
                </a:solidFill>
                <a:latin typeface="微软雅黑 Light" panose="020B0502040204020203" pitchFamily="34" charset="-122"/>
                <a:ea typeface="微软雅黑 Light" panose="020B0502040204020203" pitchFamily="34" charset="-122"/>
              </a:rPr>
              <a:t>依照法线方向定义三角形正面和背面。</a:t>
            </a:r>
            <a:endParaRPr lang="en-US" altLang="zh-CN" sz="3600" dirty="0" smtClean="0">
              <a:solidFill>
                <a:srgbClr val="000000"/>
              </a:solidFill>
              <a:latin typeface="微软雅黑 Light" panose="020B0502040204020203" pitchFamily="34" charset="-122"/>
              <a:ea typeface="微软雅黑 Light" panose="020B0502040204020203" pitchFamily="34" charset="-122"/>
            </a:endParaRPr>
          </a:p>
          <a:p>
            <a:pPr marL="457200" indent="-457200">
              <a:spcBef>
                <a:spcPts val="600"/>
              </a:spcBef>
              <a:spcAft>
                <a:spcPts val="600"/>
              </a:spcAft>
              <a:buFont typeface="Arial" panose="020B0604020202020204" pitchFamily="34" charset="0"/>
              <a:buChar char="•"/>
            </a:pPr>
            <a:r>
              <a:rPr lang="zh-CN" altLang="en-US" sz="3600" dirty="0" smtClean="0">
                <a:solidFill>
                  <a:srgbClr val="000000"/>
                </a:solidFill>
                <a:latin typeface="微软雅黑 Light" panose="020B0502040204020203" pitchFamily="34" charset="-122"/>
                <a:ea typeface="微软雅黑 Light" panose="020B0502040204020203" pitchFamily="34" charset="-122"/>
              </a:rPr>
              <a:t>三角形网络就是</a:t>
            </a:r>
            <a:r>
              <a:rPr lang="zh-CN" altLang="en-US" sz="3600" dirty="0">
                <a:solidFill>
                  <a:srgbClr val="000000"/>
                </a:solidFill>
                <a:latin typeface="微软雅黑 Light" panose="020B0502040204020203" pitchFamily="34" charset="-122"/>
                <a:ea typeface="微软雅黑 Light" panose="020B0502040204020203" pitchFamily="34" charset="-122"/>
              </a:rPr>
              <a:t>一</a:t>
            </a:r>
            <a:r>
              <a:rPr lang="zh-CN" altLang="en-US" sz="3600" dirty="0" smtClean="0">
                <a:solidFill>
                  <a:srgbClr val="000000"/>
                </a:solidFill>
                <a:latin typeface="微软雅黑 Light" panose="020B0502040204020203" pitchFamily="34" charset="-122"/>
                <a:ea typeface="微软雅黑 Light" panose="020B0502040204020203" pitchFamily="34" charset="-122"/>
              </a:rPr>
              <a:t>个三角形表，表中每个三角形对应</a:t>
            </a:r>
            <a:r>
              <a:rPr lang="en-US" altLang="zh-CN" sz="3600" dirty="0" smtClean="0">
                <a:solidFill>
                  <a:srgbClr val="000000"/>
                </a:solidFill>
                <a:latin typeface="微软雅黑 Light" panose="020B0502040204020203" pitchFamily="34" charset="-122"/>
                <a:ea typeface="微软雅黑 Light" panose="020B0502040204020203" pitchFamily="34" charset="-122"/>
              </a:rPr>
              <a:t>3</a:t>
            </a:r>
            <a:r>
              <a:rPr lang="zh-CN" altLang="en-US" sz="3600" dirty="0" smtClean="0">
                <a:solidFill>
                  <a:srgbClr val="000000"/>
                </a:solidFill>
                <a:latin typeface="微软雅黑 Light" panose="020B0502040204020203" pitchFamily="34" charset="-122"/>
                <a:ea typeface="微软雅黑 Light" panose="020B0502040204020203" pitchFamily="34" charset="-122"/>
              </a:rPr>
              <a:t>个顶点。为更高效，通常会索引化三角形表，组成索引缓冲（</a:t>
            </a:r>
            <a:r>
              <a:rPr lang="en-US" altLang="zh-CN" sz="3600" dirty="0" smtClean="0">
                <a:solidFill>
                  <a:srgbClr val="000000"/>
                </a:solidFill>
                <a:latin typeface="微软雅黑 Light" panose="020B0502040204020203" pitchFamily="34" charset="-122"/>
                <a:ea typeface="微软雅黑 Light" panose="020B0502040204020203" pitchFamily="34" charset="-122"/>
              </a:rPr>
              <a:t>Index Buffer</a:t>
            </a:r>
            <a:r>
              <a:rPr lang="zh-CN" altLang="en-US" sz="3600" dirty="0" smtClean="0">
                <a:solidFill>
                  <a:srgbClr val="000000"/>
                </a:solidFill>
                <a:latin typeface="微软雅黑 Light" panose="020B0502040204020203" pitchFamily="34" charset="-122"/>
                <a:ea typeface="微软雅黑 Light" panose="020B0502040204020203" pitchFamily="34" charset="-122"/>
              </a:rPr>
              <a:t>）</a:t>
            </a:r>
            <a:endParaRPr lang="zh-CN" sz="3600" dirty="0">
              <a:solidFill>
                <a:srgbClr val="000000"/>
              </a:solidFill>
              <a:latin typeface="微软雅黑 Light" panose="020B0502040204020203" pitchFamily="34" charset="-122"/>
              <a:ea typeface="微软雅黑 Light" panose="020B0502040204020203" pitchFamily="34" charset="-122"/>
            </a:endParaRPr>
          </a:p>
        </p:txBody>
      </p:sp>
      <p:pic>
        <p:nvPicPr>
          <p:cNvPr id="14" name="图片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299993" y="1835664"/>
            <a:ext cx="3095625" cy="457200"/>
          </a:xfrm>
          <a:prstGeom prst="rect">
            <a:avLst/>
          </a:prstGeom>
        </p:spPr>
      </p:pic>
      <p:pic>
        <p:nvPicPr>
          <p:cNvPr id="16" name="图片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299993" y="2645289"/>
            <a:ext cx="3095625" cy="1752600"/>
          </a:xfrm>
          <a:prstGeom prst="rect">
            <a:avLst/>
          </a:prstGeom>
        </p:spPr>
      </p:pic>
      <p:pic>
        <p:nvPicPr>
          <p:cNvPr id="20" name="图片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299993" y="4750314"/>
            <a:ext cx="3095625" cy="971550"/>
          </a:xfrm>
          <a:prstGeom prst="rect">
            <a:avLst/>
          </a:prstGeom>
        </p:spPr>
      </p:pic>
      <p:pic>
        <p:nvPicPr>
          <p:cNvPr id="21" name="图片 2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818605" y="6074289"/>
            <a:ext cx="10058400" cy="4615786"/>
          </a:xfrm>
          <a:prstGeom prst="rect">
            <a:avLst/>
          </a:prstGeom>
        </p:spPr>
      </p:pic>
    </p:spTree>
    <p:extLst>
      <p:ext uri="{BB962C8B-B14F-4D97-AF65-F5344CB8AC3E}">
        <p14:creationId xmlns:p14="http://schemas.microsoft.com/office/powerpoint/2010/main" val="1184258141"/>
      </p:ext>
    </p:extLst>
  </p:cSld>
  <p:clrMapOvr>
    <a:masterClrMapping/>
  </p:clrMapOvr>
  <p:transition spd="med"/>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9" name="Rectangle 2"/>
          <p:cNvSpPr/>
          <p:nvPr/>
        </p:nvSpPr>
        <p:spPr>
          <a:xfrm>
            <a:off x="13018885" y="0"/>
            <a:ext cx="11365113"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a:solidFill>
                <a:srgbClr val="FFFFFF"/>
              </a:solidFill>
              <a:ea typeface="Helvetica"/>
              <a:cs typeface="Helvetica"/>
              <a:sym typeface="Helvetica"/>
            </a:endParaRPr>
          </a:p>
        </p:txBody>
      </p:sp>
      <p:sp>
        <p:nvSpPr>
          <p:cNvPr id="3" name="AutoShape 2" descr="窥豹一斑_搜狗百科"/>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solidFill>
                <a:srgbClr val="27292E"/>
              </a:solidFill>
            </a:endParaRPr>
          </a:p>
        </p:txBody>
      </p:sp>
      <p:sp>
        <p:nvSpPr>
          <p:cNvPr id="9" name="AutoShape 4" descr="窥豹一斑_搜狗百科"/>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solidFill>
                <a:srgbClr val="27292E"/>
              </a:solidFill>
            </a:endParaRPr>
          </a:p>
        </p:txBody>
      </p:sp>
      <p:grpSp>
        <p:nvGrpSpPr>
          <p:cNvPr id="4" name="组合 3"/>
          <p:cNvGrpSpPr/>
          <p:nvPr/>
        </p:nvGrpSpPr>
        <p:grpSpPr>
          <a:xfrm>
            <a:off x="1323974" y="0"/>
            <a:ext cx="11696699" cy="13716000"/>
            <a:chOff x="10467974" y="26142"/>
            <a:chExt cx="14145068" cy="13716000"/>
          </a:xfrm>
        </p:grpSpPr>
        <p:sp>
          <p:nvSpPr>
            <p:cNvPr id="5" name="Rectangle"/>
            <p:cNvSpPr/>
            <p:nvPr/>
          </p:nvSpPr>
          <p:spPr>
            <a:xfrm>
              <a:off x="10467975" y="26142"/>
              <a:ext cx="14145067" cy="13716000"/>
            </a:xfrm>
            <a:prstGeom prst="rect">
              <a:avLst/>
            </a:prstGeom>
            <a:solidFill>
              <a:schemeClr val="bg1">
                <a:alpha val="80000"/>
              </a:schemeClr>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dirty="0">
                <a:solidFill>
                  <a:srgbClr val="FFFFFF"/>
                </a:solidFill>
                <a:ea typeface="Helvetica"/>
                <a:cs typeface="Helvetica"/>
                <a:sym typeface="Helvetica"/>
              </a:endParaRPr>
            </a:p>
          </p:txBody>
        </p:sp>
        <p:sp>
          <p:nvSpPr>
            <p:cNvPr id="6" name="Rectangle"/>
            <p:cNvSpPr/>
            <p:nvPr/>
          </p:nvSpPr>
          <p:spPr>
            <a:xfrm>
              <a:off x="10467974" y="3245592"/>
              <a:ext cx="8458201" cy="76200"/>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sz="3200">
                <a:solidFill>
                  <a:srgbClr val="FFFFFF"/>
                </a:solidFill>
                <a:latin typeface="方正姚体" panose="02010601030101010101" pitchFamily="2" charset="-122"/>
                <a:ea typeface="方正姚体" panose="02010601030101010101" pitchFamily="2" charset="-122"/>
                <a:cs typeface="Helvetica"/>
                <a:sym typeface="Helvetica"/>
              </a:endParaRPr>
            </a:p>
          </p:txBody>
        </p:sp>
      </p:grpSp>
      <p:pic>
        <p:nvPicPr>
          <p:cNvPr id="25" name="Picture 5" descr="C:\Users\ZhaoShuai\Desktop\UE5_Logo.jpgUE5_Logo"/>
          <p:cNvPicPr/>
          <p:nvPr/>
        </p:nvPicPr>
        <p:blipFill rotWithShape="1">
          <a:blip r:embed="rId3"/>
          <a:srcRect/>
          <a:stretch>
            <a:fillRect/>
          </a:stretch>
        </p:blipFill>
        <p:spPr>
          <a:xfrm>
            <a:off x="1478915" y="1835664"/>
            <a:ext cx="1310870" cy="1310640"/>
          </a:xfrm>
          <a:prstGeom prst="rect">
            <a:avLst/>
          </a:prstGeom>
        </p:spPr>
      </p:pic>
      <p:sp>
        <p:nvSpPr>
          <p:cNvPr id="15" name="The Picture slide"/>
          <p:cNvSpPr txBox="1"/>
          <p:nvPr/>
        </p:nvSpPr>
        <p:spPr>
          <a:xfrm>
            <a:off x="2906448" y="2023337"/>
            <a:ext cx="8973592" cy="1025922"/>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6000" kern="0" cap="all" dirty="0" smtClean="0">
                <a:solidFill>
                  <a:srgbClr val="000000"/>
                </a:solidFill>
                <a:latin typeface="微软雅黑" panose="020B0503020204020204" pitchFamily="34" charset="-122"/>
                <a:ea typeface="微软雅黑" panose="020B0503020204020204" pitchFamily="34" charset="-122"/>
              </a:rPr>
              <a:t>三角形网格顶点属性</a:t>
            </a:r>
            <a:endParaRPr lang="zh-CN" sz="6000" kern="0" cap="all" dirty="0">
              <a:solidFill>
                <a:srgbClr val="000000"/>
              </a:solidFill>
              <a:latin typeface="微软雅黑" panose="020B0503020204020204" pitchFamily="34" charset="-122"/>
              <a:ea typeface="微软雅黑" panose="020B0503020204020204" pitchFamily="34" charset="-122"/>
            </a:endParaRPr>
          </a:p>
        </p:txBody>
      </p:sp>
      <p:sp>
        <p:nvSpPr>
          <p:cNvPr id="17"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2360812" y="3975743"/>
            <a:ext cx="9519228" cy="2472472"/>
          </a:xfrm>
          <a:prstGeom prst="rect">
            <a:avLst/>
          </a:prstGeom>
          <a:ln w="12700">
            <a:miter lim="400000"/>
          </a:ln>
        </p:spPr>
        <p:txBody>
          <a:bodyPr wrap="square" lIns="50800" tIns="50800" rIns="50800" bIns="50800" anchor="t">
            <a:spAutoFit/>
          </a:bodyPr>
          <a:lstStyle>
            <a:lvl1pPr algn="l">
              <a:defRPr sz="2400">
                <a:latin typeface="Helvetica"/>
                <a:ea typeface="Helvetica"/>
                <a:cs typeface="Helvetica"/>
                <a:sym typeface="Helvetica"/>
              </a:defRPr>
            </a:lvl1pPr>
          </a:lstStyle>
          <a:p>
            <a:pPr marL="457200" indent="-457200">
              <a:spcBef>
                <a:spcPts val="600"/>
              </a:spcBef>
              <a:spcAft>
                <a:spcPts val="600"/>
              </a:spcAft>
              <a:buFont typeface="Arial" panose="020B0604020202020204" pitchFamily="34" charset="0"/>
              <a:buChar char="•"/>
            </a:pPr>
            <a:r>
              <a:rPr lang="zh-CN" altLang="en-US" sz="3600" dirty="0" smtClean="0">
                <a:solidFill>
                  <a:srgbClr val="000000"/>
                </a:solidFill>
                <a:latin typeface="微软雅黑 Light" panose="020B0502040204020203" pitchFamily="34" charset="-122"/>
                <a:ea typeface="微软雅黑 Light" panose="020B0502040204020203" pitchFamily="34" charset="-122"/>
              </a:rPr>
              <a:t>三角形的视觉特性都是记录在网格的顶点上的。</a:t>
            </a:r>
            <a:endParaRPr lang="en-US" altLang="zh-CN" sz="3600" dirty="0" smtClean="0">
              <a:solidFill>
                <a:srgbClr val="000000"/>
              </a:solidFill>
              <a:latin typeface="微软雅黑 Light" panose="020B0502040204020203" pitchFamily="34" charset="-122"/>
              <a:ea typeface="微软雅黑 Light" panose="020B0502040204020203" pitchFamily="34" charset="-122"/>
            </a:endParaRPr>
          </a:p>
          <a:p>
            <a:pPr marL="457200" indent="-457200">
              <a:spcBef>
                <a:spcPts val="600"/>
              </a:spcBef>
              <a:spcAft>
                <a:spcPts val="600"/>
              </a:spcAft>
              <a:buFont typeface="Arial" panose="020B0604020202020204" pitchFamily="34" charset="0"/>
              <a:buChar char="•"/>
            </a:pPr>
            <a:r>
              <a:rPr lang="zh-CN" altLang="en-US" sz="3600" dirty="0" smtClean="0">
                <a:solidFill>
                  <a:srgbClr val="000000"/>
                </a:solidFill>
                <a:latin typeface="微软雅黑 Light" panose="020B0502040204020203" pitchFamily="34" charset="-122"/>
                <a:ea typeface="微软雅黑 Light" panose="020B0502040204020203" pitchFamily="34" charset="-122"/>
              </a:rPr>
              <a:t>位置矢量</a:t>
            </a:r>
            <a:r>
              <a:rPr lang="en-US" altLang="zh-CN" sz="3600" dirty="0" smtClean="0">
                <a:solidFill>
                  <a:srgbClr val="000000"/>
                </a:solidFill>
                <a:latin typeface="微软雅黑 Light" panose="020B0502040204020203" pitchFamily="34" charset="-122"/>
                <a:ea typeface="微软雅黑 Light" panose="020B0502040204020203" pitchFamily="34" charset="-122"/>
              </a:rPr>
              <a:t>(p)</a:t>
            </a:r>
            <a:r>
              <a:rPr lang="zh-CN" altLang="en-US" sz="3600" dirty="0">
                <a:solidFill>
                  <a:srgbClr val="000000"/>
                </a:solidFill>
                <a:latin typeface="微软雅黑 Light" panose="020B0502040204020203" pitchFamily="34" charset="-122"/>
                <a:ea typeface="微软雅黑 Light" panose="020B0502040204020203" pitchFamily="34" charset="-122"/>
              </a:rPr>
              <a:t>、</a:t>
            </a:r>
            <a:r>
              <a:rPr lang="zh-CN" altLang="en-US" sz="3600" dirty="0" smtClean="0">
                <a:solidFill>
                  <a:srgbClr val="000000"/>
                </a:solidFill>
                <a:latin typeface="微软雅黑 Light" panose="020B0502040204020203" pitchFamily="34" charset="-122"/>
                <a:ea typeface="微软雅黑 Light" panose="020B0502040204020203" pitchFamily="34" charset="-122"/>
              </a:rPr>
              <a:t>顶点法线</a:t>
            </a:r>
            <a:r>
              <a:rPr lang="en-US" altLang="zh-CN" sz="3600" dirty="0" smtClean="0">
                <a:solidFill>
                  <a:srgbClr val="000000"/>
                </a:solidFill>
                <a:latin typeface="微软雅黑 Light" panose="020B0502040204020203" pitchFamily="34" charset="-122"/>
                <a:ea typeface="微软雅黑 Light" panose="020B0502040204020203" pitchFamily="34" charset="-122"/>
              </a:rPr>
              <a:t>(n)</a:t>
            </a:r>
            <a:r>
              <a:rPr lang="zh-CN" altLang="en-US" sz="3600" dirty="0" smtClean="0">
                <a:solidFill>
                  <a:srgbClr val="000000"/>
                </a:solidFill>
                <a:latin typeface="微软雅黑 Light" panose="020B0502040204020203" pitchFamily="34" charset="-122"/>
                <a:ea typeface="微软雅黑 Light" panose="020B0502040204020203" pitchFamily="34" charset="-122"/>
              </a:rPr>
              <a:t>、</a:t>
            </a:r>
            <a:r>
              <a:rPr lang="zh-CN" altLang="en-US" sz="3600" dirty="0" smtClean="0">
                <a:solidFill>
                  <a:srgbClr val="000000"/>
                </a:solidFill>
                <a:latin typeface="微软雅黑 Light" panose="020B0502040204020203" pitchFamily="34" charset="-122"/>
                <a:ea typeface="微软雅黑 Light" panose="020B0502040204020203" pitchFamily="34" charset="-122"/>
                <a:hlinkClick r:id="rId4"/>
              </a:rPr>
              <a:t>顶点切线</a:t>
            </a:r>
            <a:r>
              <a:rPr lang="en-US" altLang="zh-CN" sz="3600" dirty="0" smtClean="0">
                <a:solidFill>
                  <a:srgbClr val="000000"/>
                </a:solidFill>
                <a:latin typeface="微软雅黑 Light" panose="020B0502040204020203" pitchFamily="34" charset="-122"/>
                <a:ea typeface="微软雅黑 Light" panose="020B0502040204020203" pitchFamily="34" charset="-122"/>
                <a:hlinkClick r:id="rId4"/>
              </a:rPr>
              <a:t>(t)</a:t>
            </a:r>
            <a:r>
              <a:rPr lang="zh-CN" altLang="en-US" sz="3600" dirty="0" smtClean="0">
                <a:solidFill>
                  <a:srgbClr val="000000"/>
                </a:solidFill>
                <a:latin typeface="微软雅黑 Light" panose="020B0502040204020203" pitchFamily="34" charset="-122"/>
                <a:ea typeface="微软雅黑 Light" panose="020B0502040204020203" pitchFamily="34" charset="-122"/>
              </a:rPr>
              <a:t>、漫反射坐标、纹理坐标、蒙皮权重</a:t>
            </a:r>
            <a:endParaRPr lang="zh-CN" sz="3600" dirty="0">
              <a:solidFill>
                <a:srgbClr val="000000"/>
              </a:solidFill>
              <a:latin typeface="微软雅黑 Light" panose="020B0502040204020203" pitchFamily="34" charset="-122"/>
              <a:ea typeface="微软雅黑 Light" panose="020B0502040204020203" pitchFamily="34" charset="-122"/>
            </a:endParaRPr>
          </a:p>
        </p:txBody>
      </p:sp>
      <p:pic>
        <p:nvPicPr>
          <p:cNvPr id="18" name="图片 17"/>
          <p:cNvPicPr>
            <a:picLocks noChangeAspect="1"/>
          </p:cNvPicPr>
          <p:nvPr/>
        </p:nvPicPr>
        <p:blipFill>
          <a:blip r:embed="rId5"/>
          <a:stretch>
            <a:fillRect/>
          </a:stretch>
        </p:blipFill>
        <p:spPr>
          <a:xfrm>
            <a:off x="13714022" y="2240966"/>
            <a:ext cx="9860928" cy="7603418"/>
          </a:xfrm>
          <a:prstGeom prst="rect">
            <a:avLst/>
          </a:prstGeom>
        </p:spPr>
      </p:pic>
    </p:spTree>
    <p:extLst>
      <p:ext uri="{BB962C8B-B14F-4D97-AF65-F5344CB8AC3E}">
        <p14:creationId xmlns:p14="http://schemas.microsoft.com/office/powerpoint/2010/main" val="2516280854"/>
      </p:ext>
    </p:extLst>
  </p:cSld>
  <p:clrMapOvr>
    <a:masterClrMapping/>
  </p:clrMapOvr>
  <p:transition spd="med"/>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9" name="Rectangle 2"/>
          <p:cNvSpPr/>
          <p:nvPr/>
        </p:nvSpPr>
        <p:spPr>
          <a:xfrm>
            <a:off x="13018885" y="0"/>
            <a:ext cx="11365113"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a:solidFill>
                <a:srgbClr val="FFFFFF"/>
              </a:solidFill>
              <a:ea typeface="Helvetica"/>
              <a:cs typeface="Helvetica"/>
              <a:sym typeface="Helvetica"/>
            </a:endParaRPr>
          </a:p>
        </p:txBody>
      </p:sp>
      <p:sp>
        <p:nvSpPr>
          <p:cNvPr id="3" name="AutoShape 2" descr="窥豹一斑_搜狗百科"/>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solidFill>
                <a:srgbClr val="27292E"/>
              </a:solidFill>
            </a:endParaRPr>
          </a:p>
        </p:txBody>
      </p:sp>
      <p:sp>
        <p:nvSpPr>
          <p:cNvPr id="9" name="AutoShape 4" descr="窥豹一斑_搜狗百科"/>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solidFill>
                <a:srgbClr val="27292E"/>
              </a:solidFill>
            </a:endParaRPr>
          </a:p>
        </p:txBody>
      </p:sp>
      <p:grpSp>
        <p:nvGrpSpPr>
          <p:cNvPr id="4" name="组合 3"/>
          <p:cNvGrpSpPr/>
          <p:nvPr/>
        </p:nvGrpSpPr>
        <p:grpSpPr>
          <a:xfrm>
            <a:off x="1323974" y="0"/>
            <a:ext cx="11696699" cy="13716000"/>
            <a:chOff x="10467974" y="26142"/>
            <a:chExt cx="14145068" cy="13716000"/>
          </a:xfrm>
        </p:grpSpPr>
        <p:sp>
          <p:nvSpPr>
            <p:cNvPr id="5" name="Rectangle"/>
            <p:cNvSpPr/>
            <p:nvPr/>
          </p:nvSpPr>
          <p:spPr>
            <a:xfrm>
              <a:off x="10467975" y="26142"/>
              <a:ext cx="14145067" cy="13716000"/>
            </a:xfrm>
            <a:prstGeom prst="rect">
              <a:avLst/>
            </a:prstGeom>
            <a:solidFill>
              <a:schemeClr val="bg1">
                <a:alpha val="80000"/>
              </a:schemeClr>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dirty="0">
                <a:solidFill>
                  <a:srgbClr val="FFFFFF"/>
                </a:solidFill>
                <a:ea typeface="Helvetica"/>
                <a:cs typeface="Helvetica"/>
                <a:sym typeface="Helvetica"/>
              </a:endParaRPr>
            </a:p>
          </p:txBody>
        </p:sp>
        <p:sp>
          <p:nvSpPr>
            <p:cNvPr id="6" name="Rectangle"/>
            <p:cNvSpPr/>
            <p:nvPr/>
          </p:nvSpPr>
          <p:spPr>
            <a:xfrm>
              <a:off x="10467974" y="3245592"/>
              <a:ext cx="8458201" cy="76200"/>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sz="3200">
                <a:solidFill>
                  <a:srgbClr val="FFFFFF"/>
                </a:solidFill>
                <a:latin typeface="方正姚体" panose="02010601030101010101" pitchFamily="2" charset="-122"/>
                <a:ea typeface="方正姚体" panose="02010601030101010101" pitchFamily="2" charset="-122"/>
                <a:cs typeface="Helvetica"/>
                <a:sym typeface="Helvetica"/>
              </a:endParaRPr>
            </a:p>
          </p:txBody>
        </p:sp>
      </p:grpSp>
      <p:pic>
        <p:nvPicPr>
          <p:cNvPr id="25" name="Picture 5" descr="C:\Users\ZhaoShuai\Desktop\UE5_Logo.jpgUE5_Logo"/>
          <p:cNvPicPr/>
          <p:nvPr/>
        </p:nvPicPr>
        <p:blipFill rotWithShape="1">
          <a:blip r:embed="rId3"/>
          <a:srcRect/>
          <a:stretch>
            <a:fillRect/>
          </a:stretch>
        </p:blipFill>
        <p:spPr>
          <a:xfrm>
            <a:off x="1478915" y="1835664"/>
            <a:ext cx="1310870" cy="1310640"/>
          </a:xfrm>
          <a:prstGeom prst="rect">
            <a:avLst/>
          </a:prstGeom>
        </p:spPr>
      </p:pic>
      <p:sp>
        <p:nvSpPr>
          <p:cNvPr id="12" name="The Picture slide"/>
          <p:cNvSpPr txBox="1"/>
          <p:nvPr/>
        </p:nvSpPr>
        <p:spPr>
          <a:xfrm>
            <a:off x="3003729" y="1949452"/>
            <a:ext cx="8973592" cy="1025922"/>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6000" kern="0" cap="all" dirty="0" smtClean="0">
                <a:solidFill>
                  <a:srgbClr val="000000"/>
                </a:solidFill>
                <a:latin typeface="微软雅黑" panose="020B0503020204020204" pitchFamily="34" charset="-122"/>
                <a:ea typeface="微软雅黑" panose="020B0503020204020204" pitchFamily="34" charset="-122"/>
              </a:rPr>
              <a:t>网格操作简介</a:t>
            </a:r>
            <a:endParaRPr lang="zh-CN" sz="6000" kern="0" cap="all" dirty="0">
              <a:solidFill>
                <a:srgbClr val="000000"/>
              </a:solidFill>
              <a:latin typeface="微软雅黑" panose="020B0503020204020204" pitchFamily="34" charset="-122"/>
              <a:ea typeface="微软雅黑" panose="020B0503020204020204" pitchFamily="34" charset="-122"/>
            </a:endParaRPr>
          </a:p>
        </p:txBody>
      </p:sp>
      <p:sp>
        <p:nvSpPr>
          <p:cNvPr id="13"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2360812" y="4073311"/>
            <a:ext cx="8509002" cy="2072362"/>
          </a:xfrm>
          <a:prstGeom prst="rect">
            <a:avLst/>
          </a:prstGeom>
          <a:ln w="12700">
            <a:miter lim="400000"/>
          </a:ln>
        </p:spPr>
        <p:txBody>
          <a:bodyPr lIns="50800" tIns="50800" rIns="50800" bIns="50800" anchor="t">
            <a:spAutoFit/>
          </a:bodyPr>
          <a:lstStyle>
            <a:lvl1pPr algn="l">
              <a:defRPr sz="2400">
                <a:latin typeface="Helvetica"/>
                <a:ea typeface="Helvetica"/>
                <a:cs typeface="Helvetica"/>
                <a:sym typeface="Helvetica"/>
              </a:defRPr>
            </a:lvl1pPr>
          </a:lstStyle>
          <a:p>
            <a:pPr marL="457200" indent="-457200">
              <a:spcBef>
                <a:spcPts val="600"/>
              </a:spcBef>
              <a:spcAft>
                <a:spcPts val="600"/>
              </a:spcAft>
              <a:buFont typeface="Arial" panose="020B0604020202020204" pitchFamily="34" charset="0"/>
              <a:buChar char="•"/>
            </a:pPr>
            <a:r>
              <a:rPr lang="zh-CN" altLang="en-US" sz="3600" dirty="0">
                <a:solidFill>
                  <a:srgbClr val="000000"/>
                </a:solidFill>
                <a:latin typeface="微软雅黑 Light" panose="020B0502040204020203" pitchFamily="34" charset="-122"/>
                <a:ea typeface="微软雅黑 Light" panose="020B0502040204020203" pitchFamily="34" charset="-122"/>
              </a:rPr>
              <a:t>细分</a:t>
            </a:r>
            <a:endParaRPr lang="en-US" altLang="zh-CN" sz="3600" dirty="0" smtClean="0">
              <a:solidFill>
                <a:srgbClr val="000000"/>
              </a:solidFill>
              <a:latin typeface="微软雅黑 Light" panose="020B0502040204020203" pitchFamily="34" charset="-122"/>
              <a:ea typeface="微软雅黑 Light" panose="020B0502040204020203" pitchFamily="34" charset="-122"/>
            </a:endParaRPr>
          </a:p>
          <a:p>
            <a:pPr marL="457200" indent="-457200">
              <a:spcBef>
                <a:spcPts val="600"/>
              </a:spcBef>
              <a:spcAft>
                <a:spcPts val="600"/>
              </a:spcAft>
              <a:buFont typeface="Arial" panose="020B0604020202020204" pitchFamily="34" charset="0"/>
              <a:buChar char="•"/>
            </a:pPr>
            <a:r>
              <a:rPr lang="zh-CN" altLang="en-US" sz="3600" dirty="0">
                <a:solidFill>
                  <a:srgbClr val="000000"/>
                </a:solidFill>
                <a:latin typeface="微软雅黑 Light" panose="020B0502040204020203" pitchFamily="34" charset="-122"/>
                <a:ea typeface="微软雅黑 Light" panose="020B0502040204020203" pitchFamily="34" charset="-122"/>
              </a:rPr>
              <a:t>简化</a:t>
            </a:r>
            <a:endParaRPr lang="zh-CN" sz="3600" b="1" dirty="0">
              <a:solidFill>
                <a:srgbClr val="000000"/>
              </a:solidFill>
              <a:latin typeface="微软雅黑 Light" panose="020B0502040204020203" pitchFamily="34" charset="-122"/>
              <a:ea typeface="微软雅黑 Light" panose="020B0502040204020203" pitchFamily="34" charset="-122"/>
            </a:endParaRPr>
          </a:p>
          <a:p>
            <a:pPr marL="457200" indent="-457200">
              <a:spcBef>
                <a:spcPts val="600"/>
              </a:spcBef>
              <a:spcAft>
                <a:spcPts val="600"/>
              </a:spcAft>
              <a:buFont typeface="Arial" panose="020B0604020202020204" pitchFamily="34" charset="0"/>
              <a:buChar char="•"/>
            </a:pPr>
            <a:r>
              <a:rPr lang="zh-CN" altLang="en-US" sz="3600" dirty="0" smtClean="0">
                <a:solidFill>
                  <a:srgbClr val="000000"/>
                </a:solidFill>
                <a:latin typeface="微软雅黑 Light" panose="020B0502040204020203" pitchFamily="34" charset="-122"/>
                <a:ea typeface="微软雅黑 Light" panose="020B0502040204020203" pitchFamily="34" charset="-122"/>
              </a:rPr>
              <a:t>正规化</a:t>
            </a:r>
            <a:endParaRPr lang="en-US" altLang="zh-CN" sz="3600" dirty="0" smtClean="0">
              <a:solidFill>
                <a:srgbClr val="000000"/>
              </a:solidFill>
              <a:latin typeface="微软雅黑 Light" panose="020B0502040204020203" pitchFamily="34" charset="-122"/>
              <a:ea typeface="微软雅黑 Light" panose="020B0502040204020203" pitchFamily="34" charset="-122"/>
            </a:endParaRPr>
          </a:p>
        </p:txBody>
      </p:sp>
      <p:pic>
        <p:nvPicPr>
          <p:cNvPr id="14" name="图片 13"/>
          <p:cNvPicPr>
            <a:picLocks noChangeAspect="1"/>
          </p:cNvPicPr>
          <p:nvPr/>
        </p:nvPicPr>
        <p:blipFill>
          <a:blip r:embed="rId4"/>
          <a:stretch>
            <a:fillRect/>
          </a:stretch>
        </p:blipFill>
        <p:spPr>
          <a:xfrm>
            <a:off x="15452346" y="1835664"/>
            <a:ext cx="5876058" cy="3782423"/>
          </a:xfrm>
          <a:prstGeom prst="rect">
            <a:avLst/>
          </a:prstGeom>
        </p:spPr>
      </p:pic>
      <p:pic>
        <p:nvPicPr>
          <p:cNvPr id="16" name="图片 15"/>
          <p:cNvPicPr>
            <a:picLocks noChangeAspect="1"/>
          </p:cNvPicPr>
          <p:nvPr/>
        </p:nvPicPr>
        <p:blipFill>
          <a:blip r:embed="rId5"/>
          <a:stretch>
            <a:fillRect/>
          </a:stretch>
        </p:blipFill>
        <p:spPr>
          <a:xfrm>
            <a:off x="14190067" y="6278814"/>
            <a:ext cx="9024536" cy="3415937"/>
          </a:xfrm>
          <a:prstGeom prst="rect">
            <a:avLst/>
          </a:prstGeom>
        </p:spPr>
      </p:pic>
    </p:spTree>
    <p:extLst>
      <p:ext uri="{BB962C8B-B14F-4D97-AF65-F5344CB8AC3E}">
        <p14:creationId xmlns:p14="http://schemas.microsoft.com/office/powerpoint/2010/main" val="414866297"/>
      </p:ext>
    </p:extLst>
  </p:cSld>
  <p:clrMapOvr>
    <a:masterClrMapping/>
  </p:clrMapOvr>
  <p:transition spd="med"/>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sp>
        <p:nvSpPr>
          <p:cNvPr id="44" name="You are the face that has changed my whole world. You are the face that I see everywhere I go. You are so beautiful to me that I can’t explain , Just like a green flower porcelain"/>
          <p:cNvSpPr txBox="1"/>
          <p:nvPr/>
        </p:nvSpPr>
        <p:spPr>
          <a:xfrm>
            <a:off x="4366159" y="7443589"/>
            <a:ext cx="15651686" cy="1025922"/>
          </a:xfrm>
          <a:prstGeom prst="rect">
            <a:avLst/>
          </a:prstGeom>
          <a:ln w="12700">
            <a:miter lim="400000"/>
          </a:ln>
        </p:spPr>
        <p:txBody>
          <a:bodyPr lIns="50800" tIns="50800" rIns="50800" bIns="50800" anchor="ctr">
            <a:spAutoFit/>
          </a:bodyPr>
          <a:lstStyle>
            <a:lvl1pPr>
              <a:defRPr sz="2400">
                <a:solidFill>
                  <a:srgbClr val="FFFFFF"/>
                </a:solidFill>
                <a:latin typeface="Helvetica"/>
                <a:ea typeface="Helvetica"/>
                <a:cs typeface="Helvetica"/>
                <a:sym typeface="Helvetica"/>
              </a:defRPr>
            </a:lvl1pPr>
          </a:lstStyle>
          <a:p>
            <a:pPr algn="ctr" defTabSz="825500" hangingPunct="0"/>
            <a:r>
              <a:rPr lang="zh-CN" altLang="en-US" sz="6000" dirty="0">
                <a:latin typeface="微软雅黑 Light" panose="020B0502040204020203" pitchFamily="34" charset="-122"/>
                <a:ea typeface="微软雅黑 Light" panose="020B0502040204020203" pitchFamily="34" charset="-122"/>
              </a:rPr>
              <a:t>线代基础与变换</a:t>
            </a:r>
            <a:endParaRPr lang="zh-CN" sz="6000" dirty="0">
              <a:latin typeface="微软雅黑 Light" panose="020B0502040204020203" pitchFamily="34" charset="-122"/>
              <a:ea typeface="微软雅黑 Light" panose="020B0502040204020203" pitchFamily="34" charset="-122"/>
            </a:endParaRPr>
          </a:p>
        </p:txBody>
      </p:sp>
      <p:sp>
        <p:nvSpPr>
          <p:cNvPr id="45" name="AEVER"/>
          <p:cNvSpPr txBox="1"/>
          <p:nvPr/>
        </p:nvSpPr>
        <p:spPr>
          <a:xfrm>
            <a:off x="9627212" y="5638703"/>
            <a:ext cx="5129609" cy="1333698"/>
          </a:xfrm>
          <a:prstGeom prst="rect">
            <a:avLst/>
          </a:prstGeom>
          <a:ln w="12700">
            <a:miter lim="400000"/>
          </a:ln>
        </p:spPr>
        <p:txBody>
          <a:bodyPr wrap="none" lIns="50800" tIns="50800" rIns="50800" bIns="50800" anchor="ctr">
            <a:spAutoFit/>
          </a:bodyPr>
          <a:lstStyle>
            <a:lvl1pPr>
              <a:defRPr sz="12000" b="1" spc="1800">
                <a:solidFill>
                  <a:srgbClr val="FFFC73"/>
                </a:solidFill>
                <a:latin typeface="Helvetica"/>
                <a:ea typeface="Helvetica"/>
                <a:cs typeface="Helvetica"/>
                <a:sym typeface="Helvetica"/>
              </a:defRPr>
            </a:lvl1pPr>
          </a:lstStyle>
          <a:p>
            <a:pPr algn="ctr" defTabSz="825500" hangingPunct="0"/>
            <a:r>
              <a:rPr lang="zh-CN" altLang="en-US" sz="8000" cap="all" dirty="0">
                <a:solidFill>
                  <a:srgbClr val="FFD966"/>
                </a:solidFill>
                <a:latin typeface="微软雅黑" panose="020B0503020204020204" pitchFamily="34" charset="-122"/>
                <a:ea typeface="微软雅黑" panose="020B0503020204020204" pitchFamily="34" charset="-122"/>
              </a:rPr>
              <a:t>第</a:t>
            </a:r>
            <a:r>
              <a:rPr lang="zh-CN" altLang="en-US" sz="8000" cap="all" dirty="0" smtClean="0">
                <a:solidFill>
                  <a:srgbClr val="FFD966"/>
                </a:solidFill>
                <a:latin typeface="微软雅黑" panose="020B0503020204020204" pitchFamily="34" charset="-122"/>
                <a:ea typeface="微软雅黑" panose="020B0503020204020204" pitchFamily="34" charset="-122"/>
              </a:rPr>
              <a:t>一部分</a:t>
            </a:r>
            <a:endParaRPr lang="zh-CN" sz="8000" cap="all" dirty="0">
              <a:solidFill>
                <a:srgbClr val="FFD966"/>
              </a:solidFill>
              <a:latin typeface="微软雅黑" panose="020B0503020204020204" pitchFamily="34" charset="-122"/>
              <a:ea typeface="微软雅黑" panose="020B0503020204020204" pitchFamily="34" charset="-122"/>
            </a:endParaRPr>
          </a:p>
        </p:txBody>
      </p:sp>
    </p:spTree>
  </p:cSld>
  <p:clrMapOvr>
    <a:masterClrMapping/>
  </p:clrMapOvr>
  <p:transition spd="med"/>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9" name="Rectangle 2"/>
          <p:cNvSpPr/>
          <p:nvPr/>
        </p:nvSpPr>
        <p:spPr>
          <a:xfrm>
            <a:off x="13018885" y="0"/>
            <a:ext cx="11365113"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a:solidFill>
                <a:srgbClr val="FFFFFF"/>
              </a:solidFill>
              <a:ea typeface="Helvetica"/>
              <a:cs typeface="Helvetica"/>
              <a:sym typeface="Helvetica"/>
            </a:endParaRPr>
          </a:p>
        </p:txBody>
      </p:sp>
      <p:sp>
        <p:nvSpPr>
          <p:cNvPr id="3" name="AutoShape 2" descr="窥豹一斑_搜狗百科"/>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solidFill>
                <a:srgbClr val="27292E"/>
              </a:solidFill>
            </a:endParaRPr>
          </a:p>
        </p:txBody>
      </p:sp>
      <p:sp>
        <p:nvSpPr>
          <p:cNvPr id="9" name="AutoShape 4" descr="窥豹一斑_搜狗百科"/>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solidFill>
                <a:srgbClr val="27292E"/>
              </a:solidFill>
            </a:endParaRPr>
          </a:p>
        </p:txBody>
      </p:sp>
      <p:grpSp>
        <p:nvGrpSpPr>
          <p:cNvPr id="4" name="组合 3"/>
          <p:cNvGrpSpPr/>
          <p:nvPr/>
        </p:nvGrpSpPr>
        <p:grpSpPr>
          <a:xfrm>
            <a:off x="1323974" y="0"/>
            <a:ext cx="11696699" cy="13716000"/>
            <a:chOff x="10467974" y="26142"/>
            <a:chExt cx="14145068" cy="13716000"/>
          </a:xfrm>
        </p:grpSpPr>
        <p:sp>
          <p:nvSpPr>
            <p:cNvPr id="5" name="Rectangle"/>
            <p:cNvSpPr/>
            <p:nvPr/>
          </p:nvSpPr>
          <p:spPr>
            <a:xfrm>
              <a:off x="10467975" y="26142"/>
              <a:ext cx="14145067" cy="13716000"/>
            </a:xfrm>
            <a:prstGeom prst="rect">
              <a:avLst/>
            </a:prstGeom>
            <a:solidFill>
              <a:schemeClr val="bg1">
                <a:alpha val="80000"/>
              </a:schemeClr>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dirty="0">
                <a:solidFill>
                  <a:srgbClr val="FFFFFF"/>
                </a:solidFill>
                <a:ea typeface="Helvetica"/>
                <a:cs typeface="Helvetica"/>
                <a:sym typeface="Helvetica"/>
              </a:endParaRPr>
            </a:p>
          </p:txBody>
        </p:sp>
        <p:sp>
          <p:nvSpPr>
            <p:cNvPr id="6" name="Rectangle"/>
            <p:cNvSpPr/>
            <p:nvPr/>
          </p:nvSpPr>
          <p:spPr>
            <a:xfrm>
              <a:off x="10467974" y="3245592"/>
              <a:ext cx="8458201" cy="76200"/>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sz="3200">
                <a:solidFill>
                  <a:srgbClr val="FFFFFF"/>
                </a:solidFill>
                <a:latin typeface="方正姚体" panose="02010601030101010101" pitchFamily="2" charset="-122"/>
                <a:ea typeface="方正姚体" panose="02010601030101010101" pitchFamily="2" charset="-122"/>
                <a:cs typeface="Helvetica"/>
                <a:sym typeface="Helvetica"/>
              </a:endParaRPr>
            </a:p>
          </p:txBody>
        </p:sp>
      </p:grpSp>
      <p:pic>
        <p:nvPicPr>
          <p:cNvPr id="25" name="Picture 5" descr="C:\Users\ZhaoShuai\Desktop\UE5_Logo.jpgUE5_Logo"/>
          <p:cNvPicPr/>
          <p:nvPr/>
        </p:nvPicPr>
        <p:blipFill rotWithShape="1">
          <a:blip r:embed="rId3"/>
          <a:srcRect/>
          <a:stretch>
            <a:fillRect/>
          </a:stretch>
        </p:blipFill>
        <p:spPr>
          <a:xfrm>
            <a:off x="1478915" y="1835664"/>
            <a:ext cx="1310870" cy="1310640"/>
          </a:xfrm>
          <a:prstGeom prst="rect">
            <a:avLst/>
          </a:prstGeom>
        </p:spPr>
      </p:pic>
      <p:sp>
        <p:nvSpPr>
          <p:cNvPr id="15" name="The Picture slide"/>
          <p:cNvSpPr txBox="1"/>
          <p:nvPr/>
        </p:nvSpPr>
        <p:spPr>
          <a:xfrm>
            <a:off x="2875899" y="1978023"/>
            <a:ext cx="8973592" cy="1025922"/>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6000" kern="0" cap="all" dirty="0" smtClean="0">
                <a:solidFill>
                  <a:srgbClr val="000000"/>
                </a:solidFill>
                <a:latin typeface="微软雅黑" panose="020B0503020204020204" pitchFamily="34" charset="-122"/>
                <a:ea typeface="微软雅黑" panose="020B0503020204020204" pitchFamily="34" charset="-122"/>
              </a:rPr>
              <a:t>细分</a:t>
            </a:r>
            <a:endParaRPr lang="zh-CN" sz="6000" kern="0" cap="all" dirty="0">
              <a:solidFill>
                <a:srgbClr val="000000"/>
              </a:solidFill>
              <a:latin typeface="微软雅黑" panose="020B0503020204020204" pitchFamily="34" charset="-122"/>
              <a:ea typeface="微软雅黑" panose="020B0503020204020204" pitchFamily="34" charset="-122"/>
            </a:endParaRPr>
          </a:p>
        </p:txBody>
      </p:sp>
      <p:sp>
        <p:nvSpPr>
          <p:cNvPr id="17"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2360812" y="4073311"/>
            <a:ext cx="8509002" cy="2072362"/>
          </a:xfrm>
          <a:prstGeom prst="rect">
            <a:avLst/>
          </a:prstGeom>
          <a:ln w="12700">
            <a:miter lim="400000"/>
          </a:ln>
        </p:spPr>
        <p:txBody>
          <a:bodyPr lIns="50800" tIns="50800" rIns="50800" bIns="50800" anchor="t">
            <a:spAutoFit/>
          </a:bodyPr>
          <a:lstStyle>
            <a:lvl1pPr algn="l">
              <a:defRPr sz="2400">
                <a:latin typeface="Helvetica"/>
                <a:ea typeface="Helvetica"/>
                <a:cs typeface="Helvetica"/>
                <a:sym typeface="Helvetica"/>
              </a:defRPr>
            </a:lvl1pPr>
          </a:lstStyle>
          <a:p>
            <a:pPr marL="457200" indent="-457200">
              <a:spcBef>
                <a:spcPts val="600"/>
              </a:spcBef>
              <a:spcAft>
                <a:spcPts val="600"/>
              </a:spcAft>
              <a:buFont typeface="Arial" panose="020B0604020202020204" pitchFamily="34" charset="0"/>
              <a:buChar char="•"/>
            </a:pPr>
            <a:r>
              <a:rPr lang="en-US" altLang="zh-CN" sz="3600" dirty="0" smtClean="0">
                <a:solidFill>
                  <a:srgbClr val="000000"/>
                </a:solidFill>
                <a:latin typeface="微软雅黑 Light" panose="020B0502040204020203" pitchFamily="34" charset="-122"/>
                <a:ea typeface="微软雅黑 Light" panose="020B0502040204020203" pitchFamily="34" charset="-122"/>
              </a:rPr>
              <a:t>Subdivision (</a:t>
            </a:r>
            <a:r>
              <a:rPr lang="en-US" altLang="zh-CN" sz="3600" dirty="0" err="1" smtClean="0">
                <a:solidFill>
                  <a:srgbClr val="000000"/>
                </a:solidFill>
                <a:latin typeface="微软雅黑 Light" panose="020B0502040204020203" pitchFamily="34" charset="-122"/>
                <a:ea typeface="微软雅黑 Light" panose="020B0502040204020203" pitchFamily="34" charset="-122"/>
              </a:rPr>
              <a:t>Upsampling</a:t>
            </a:r>
            <a:r>
              <a:rPr lang="en-US" altLang="zh-CN" sz="3600" dirty="0" smtClean="0">
                <a:solidFill>
                  <a:srgbClr val="000000"/>
                </a:solidFill>
                <a:latin typeface="微软雅黑 Light" panose="020B0502040204020203" pitchFamily="34" charset="-122"/>
                <a:ea typeface="微软雅黑 Light" panose="020B0502040204020203" pitchFamily="34" charset="-122"/>
              </a:rPr>
              <a:t>)</a:t>
            </a:r>
          </a:p>
          <a:p>
            <a:pPr marL="457200" indent="-457200">
              <a:spcBef>
                <a:spcPts val="600"/>
              </a:spcBef>
              <a:spcAft>
                <a:spcPts val="600"/>
              </a:spcAft>
              <a:buFont typeface="Arial" panose="020B0604020202020204" pitchFamily="34" charset="0"/>
              <a:buChar char="•"/>
            </a:pPr>
            <a:r>
              <a:rPr lang="zh-CN" altLang="en-US" sz="3600" dirty="0" smtClean="0">
                <a:solidFill>
                  <a:srgbClr val="000000"/>
                </a:solidFill>
                <a:latin typeface="微软雅黑 Light" panose="020B0502040204020203" pitchFamily="34" charset="-122"/>
                <a:ea typeface="微软雅黑 Light" panose="020B0502040204020203" pitchFamily="34" charset="-122"/>
              </a:rPr>
              <a:t>增加了三角形数量</a:t>
            </a:r>
            <a:endParaRPr lang="en-US" altLang="zh-CN" sz="3600" dirty="0" smtClean="0">
              <a:solidFill>
                <a:srgbClr val="000000"/>
              </a:solidFill>
              <a:latin typeface="微软雅黑 Light" panose="020B0502040204020203" pitchFamily="34" charset="-122"/>
              <a:ea typeface="微软雅黑 Light" panose="020B0502040204020203" pitchFamily="34" charset="-122"/>
            </a:endParaRPr>
          </a:p>
          <a:p>
            <a:pPr marL="457200" indent="-457200">
              <a:spcBef>
                <a:spcPts val="600"/>
              </a:spcBef>
              <a:spcAft>
                <a:spcPts val="600"/>
              </a:spcAft>
              <a:buFont typeface="Arial" panose="020B0604020202020204" pitchFamily="34" charset="0"/>
              <a:buChar char="•"/>
            </a:pPr>
            <a:r>
              <a:rPr lang="zh-CN" altLang="en-US" sz="3600" dirty="0" smtClean="0">
                <a:solidFill>
                  <a:srgbClr val="000000"/>
                </a:solidFill>
                <a:latin typeface="微软雅黑 Light" panose="020B0502040204020203" pitchFamily="34" charset="-122"/>
                <a:ea typeface="微软雅黑 Light" panose="020B0502040204020203" pitchFamily="34" charset="-122"/>
              </a:rPr>
              <a:t>提高了模型的分辨率</a:t>
            </a:r>
            <a:endParaRPr lang="en-US" altLang="zh-CN" sz="3600" dirty="0" smtClean="0">
              <a:solidFill>
                <a:srgbClr val="000000"/>
              </a:solidFill>
              <a:latin typeface="微软雅黑 Light" panose="020B0502040204020203" pitchFamily="34" charset="-122"/>
              <a:ea typeface="微软雅黑 Light" panose="020B0502040204020203" pitchFamily="34" charset="-122"/>
            </a:endParaRPr>
          </a:p>
        </p:txBody>
      </p:sp>
      <p:pic>
        <p:nvPicPr>
          <p:cNvPr id="18" name="图片 17"/>
          <p:cNvPicPr>
            <a:picLocks noChangeAspect="1"/>
          </p:cNvPicPr>
          <p:nvPr/>
        </p:nvPicPr>
        <p:blipFill>
          <a:blip r:embed="rId4"/>
          <a:stretch>
            <a:fillRect/>
          </a:stretch>
        </p:blipFill>
        <p:spPr>
          <a:xfrm>
            <a:off x="13106787" y="1072936"/>
            <a:ext cx="11049000" cy="6000750"/>
          </a:xfrm>
          <a:prstGeom prst="rect">
            <a:avLst/>
          </a:prstGeom>
        </p:spPr>
      </p:pic>
      <p:pic>
        <p:nvPicPr>
          <p:cNvPr id="20" name="图片 19"/>
          <p:cNvPicPr>
            <a:picLocks noChangeAspect="1"/>
          </p:cNvPicPr>
          <p:nvPr/>
        </p:nvPicPr>
        <p:blipFill>
          <a:blip r:embed="rId5"/>
          <a:stretch>
            <a:fillRect/>
          </a:stretch>
        </p:blipFill>
        <p:spPr>
          <a:xfrm>
            <a:off x="13106787" y="7672623"/>
            <a:ext cx="6896100" cy="1971675"/>
          </a:xfrm>
          <a:prstGeom prst="rect">
            <a:avLst/>
          </a:prstGeom>
        </p:spPr>
      </p:pic>
      <p:pic>
        <p:nvPicPr>
          <p:cNvPr id="21" name="图片 20"/>
          <p:cNvPicPr>
            <a:picLocks noChangeAspect="1"/>
          </p:cNvPicPr>
          <p:nvPr/>
        </p:nvPicPr>
        <p:blipFill>
          <a:blip r:embed="rId6"/>
          <a:stretch>
            <a:fillRect/>
          </a:stretch>
        </p:blipFill>
        <p:spPr>
          <a:xfrm>
            <a:off x="13106787" y="10243235"/>
            <a:ext cx="10944225" cy="2409825"/>
          </a:xfrm>
          <a:prstGeom prst="rect">
            <a:avLst/>
          </a:prstGeom>
        </p:spPr>
      </p:pic>
    </p:spTree>
    <p:extLst>
      <p:ext uri="{BB962C8B-B14F-4D97-AF65-F5344CB8AC3E}">
        <p14:creationId xmlns:p14="http://schemas.microsoft.com/office/powerpoint/2010/main" val="2770254886"/>
      </p:ext>
    </p:extLst>
  </p:cSld>
  <p:clrMapOvr>
    <a:masterClrMapping/>
  </p:clrMapOvr>
  <p:transition spd="med"/>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9" name="Rectangle 2"/>
          <p:cNvSpPr/>
          <p:nvPr/>
        </p:nvSpPr>
        <p:spPr>
          <a:xfrm>
            <a:off x="13018885" y="0"/>
            <a:ext cx="11365113"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a:solidFill>
                <a:srgbClr val="FFFFFF"/>
              </a:solidFill>
              <a:ea typeface="Helvetica"/>
              <a:cs typeface="Helvetica"/>
              <a:sym typeface="Helvetica"/>
            </a:endParaRPr>
          </a:p>
        </p:txBody>
      </p:sp>
      <p:sp>
        <p:nvSpPr>
          <p:cNvPr id="3" name="AutoShape 2" descr="窥豹一斑_搜狗百科"/>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solidFill>
                <a:srgbClr val="27292E"/>
              </a:solidFill>
            </a:endParaRPr>
          </a:p>
        </p:txBody>
      </p:sp>
      <p:sp>
        <p:nvSpPr>
          <p:cNvPr id="9" name="AutoShape 4" descr="窥豹一斑_搜狗百科"/>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solidFill>
                <a:srgbClr val="27292E"/>
              </a:solidFill>
            </a:endParaRPr>
          </a:p>
        </p:txBody>
      </p:sp>
      <p:grpSp>
        <p:nvGrpSpPr>
          <p:cNvPr id="4" name="组合 3"/>
          <p:cNvGrpSpPr/>
          <p:nvPr/>
        </p:nvGrpSpPr>
        <p:grpSpPr>
          <a:xfrm>
            <a:off x="1323974" y="0"/>
            <a:ext cx="11696699" cy="13716000"/>
            <a:chOff x="10467974" y="26142"/>
            <a:chExt cx="14145068" cy="13716000"/>
          </a:xfrm>
        </p:grpSpPr>
        <p:sp>
          <p:nvSpPr>
            <p:cNvPr id="5" name="Rectangle"/>
            <p:cNvSpPr/>
            <p:nvPr/>
          </p:nvSpPr>
          <p:spPr>
            <a:xfrm>
              <a:off x="10467975" y="26142"/>
              <a:ext cx="14145067" cy="13716000"/>
            </a:xfrm>
            <a:prstGeom prst="rect">
              <a:avLst/>
            </a:prstGeom>
            <a:solidFill>
              <a:schemeClr val="bg1">
                <a:alpha val="80000"/>
              </a:schemeClr>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dirty="0">
                <a:solidFill>
                  <a:srgbClr val="FFFFFF"/>
                </a:solidFill>
                <a:ea typeface="Helvetica"/>
                <a:cs typeface="Helvetica"/>
                <a:sym typeface="Helvetica"/>
              </a:endParaRPr>
            </a:p>
          </p:txBody>
        </p:sp>
        <p:sp>
          <p:nvSpPr>
            <p:cNvPr id="6" name="Rectangle"/>
            <p:cNvSpPr/>
            <p:nvPr/>
          </p:nvSpPr>
          <p:spPr>
            <a:xfrm>
              <a:off x="10467974" y="3245592"/>
              <a:ext cx="8458201" cy="76200"/>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sz="3200">
                <a:solidFill>
                  <a:srgbClr val="FFFFFF"/>
                </a:solidFill>
                <a:latin typeface="方正姚体" panose="02010601030101010101" pitchFamily="2" charset="-122"/>
                <a:ea typeface="方正姚体" panose="02010601030101010101" pitchFamily="2" charset="-122"/>
                <a:cs typeface="Helvetica"/>
                <a:sym typeface="Helvetica"/>
              </a:endParaRPr>
            </a:p>
          </p:txBody>
        </p:sp>
      </p:grpSp>
      <p:pic>
        <p:nvPicPr>
          <p:cNvPr id="25" name="Picture 5" descr="C:\Users\ZhaoShuai\Desktop\UE5_Logo.jpgUE5_Logo"/>
          <p:cNvPicPr/>
          <p:nvPr/>
        </p:nvPicPr>
        <p:blipFill rotWithShape="1">
          <a:blip r:embed="rId3"/>
          <a:srcRect/>
          <a:stretch>
            <a:fillRect/>
          </a:stretch>
        </p:blipFill>
        <p:spPr>
          <a:xfrm>
            <a:off x="1478915" y="1835664"/>
            <a:ext cx="1310870" cy="1310640"/>
          </a:xfrm>
          <a:prstGeom prst="rect">
            <a:avLst/>
          </a:prstGeom>
        </p:spPr>
      </p:pic>
      <p:sp>
        <p:nvSpPr>
          <p:cNvPr id="14" name="The Picture slide"/>
          <p:cNvSpPr txBox="1"/>
          <p:nvPr/>
        </p:nvSpPr>
        <p:spPr>
          <a:xfrm>
            <a:off x="2875899" y="1978023"/>
            <a:ext cx="8973592" cy="1025922"/>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6000" kern="0" cap="all" dirty="0">
                <a:solidFill>
                  <a:srgbClr val="000000"/>
                </a:solidFill>
                <a:latin typeface="微软雅黑" panose="020B0503020204020204" pitchFamily="34" charset="-122"/>
                <a:ea typeface="微软雅黑" panose="020B0503020204020204" pitchFamily="34" charset="-122"/>
              </a:rPr>
              <a:t>简化</a:t>
            </a:r>
            <a:endParaRPr lang="zh-CN" sz="6000" kern="0" cap="all" dirty="0">
              <a:solidFill>
                <a:srgbClr val="000000"/>
              </a:solidFill>
              <a:latin typeface="微软雅黑" panose="020B0503020204020204" pitchFamily="34" charset="-122"/>
              <a:ea typeface="微软雅黑" panose="020B0503020204020204" pitchFamily="34" charset="-122"/>
            </a:endParaRPr>
          </a:p>
        </p:txBody>
      </p:sp>
      <p:sp>
        <p:nvSpPr>
          <p:cNvPr id="16"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2326002" y="4073311"/>
            <a:ext cx="9692643" cy="4042132"/>
          </a:xfrm>
          <a:prstGeom prst="rect">
            <a:avLst/>
          </a:prstGeom>
          <a:ln w="12700">
            <a:miter lim="400000"/>
          </a:ln>
        </p:spPr>
        <p:txBody>
          <a:bodyPr wrap="square" lIns="50800" tIns="50800" rIns="50800" bIns="50800" anchor="t">
            <a:spAutoFit/>
          </a:bodyPr>
          <a:lstStyle>
            <a:lvl1pPr algn="l">
              <a:defRPr sz="2400">
                <a:latin typeface="Helvetica"/>
                <a:ea typeface="Helvetica"/>
                <a:cs typeface="Helvetica"/>
                <a:sym typeface="Helvetica"/>
              </a:defRPr>
            </a:lvl1pPr>
          </a:lstStyle>
          <a:p>
            <a:pPr marL="457200" indent="-457200">
              <a:spcBef>
                <a:spcPts val="600"/>
              </a:spcBef>
              <a:spcAft>
                <a:spcPts val="600"/>
              </a:spcAft>
              <a:buFont typeface="Arial" panose="020B0604020202020204" pitchFamily="34" charset="0"/>
              <a:buChar char="•"/>
            </a:pPr>
            <a:r>
              <a:rPr lang="en-US" altLang="zh-CN" sz="3600" dirty="0" smtClean="0">
                <a:solidFill>
                  <a:srgbClr val="000000"/>
                </a:solidFill>
                <a:latin typeface="微软雅黑 Light" panose="020B0502040204020203" pitchFamily="34" charset="-122"/>
                <a:ea typeface="微软雅黑 Light" panose="020B0502040204020203" pitchFamily="34" charset="-122"/>
              </a:rPr>
              <a:t>Simplification(</a:t>
            </a:r>
            <a:r>
              <a:rPr lang="en-US" altLang="zh-CN" sz="3600" dirty="0" err="1" smtClean="0">
                <a:solidFill>
                  <a:srgbClr val="000000"/>
                </a:solidFill>
                <a:latin typeface="微软雅黑 Light" panose="020B0502040204020203" pitchFamily="34" charset="-122"/>
                <a:ea typeface="微软雅黑 Light" panose="020B0502040204020203" pitchFamily="34" charset="-122"/>
              </a:rPr>
              <a:t>Downsampling</a:t>
            </a:r>
            <a:r>
              <a:rPr lang="en-US" altLang="zh-CN" sz="3600" dirty="0" smtClean="0">
                <a:solidFill>
                  <a:srgbClr val="000000"/>
                </a:solidFill>
                <a:latin typeface="微软雅黑 Light" panose="020B0502040204020203" pitchFamily="34" charset="-122"/>
                <a:ea typeface="微软雅黑 Light" panose="020B0502040204020203" pitchFamily="34" charset="-122"/>
              </a:rPr>
              <a:t>)</a:t>
            </a:r>
          </a:p>
          <a:p>
            <a:pPr marL="457200" indent="-457200">
              <a:spcBef>
                <a:spcPts val="600"/>
              </a:spcBef>
              <a:spcAft>
                <a:spcPts val="600"/>
              </a:spcAft>
              <a:buFont typeface="Arial" panose="020B0604020202020204" pitchFamily="34" charset="0"/>
              <a:buChar char="•"/>
            </a:pPr>
            <a:r>
              <a:rPr lang="zh-CN" altLang="en-US" sz="3600" dirty="0" smtClean="0">
                <a:solidFill>
                  <a:srgbClr val="000000"/>
                </a:solidFill>
                <a:latin typeface="微软雅黑 Light" panose="020B0502040204020203" pitchFamily="34" charset="-122"/>
                <a:ea typeface="微软雅黑 Light" panose="020B0502040204020203" pitchFamily="34" charset="-122"/>
              </a:rPr>
              <a:t>简化三角形数量</a:t>
            </a:r>
            <a:endParaRPr lang="en-US" altLang="zh-CN" sz="3600" dirty="0" smtClean="0">
              <a:solidFill>
                <a:srgbClr val="000000"/>
              </a:solidFill>
              <a:latin typeface="微软雅黑 Light" panose="020B0502040204020203" pitchFamily="34" charset="-122"/>
              <a:ea typeface="微软雅黑 Light" panose="020B0502040204020203" pitchFamily="34" charset="-122"/>
            </a:endParaRPr>
          </a:p>
          <a:p>
            <a:pPr marL="457200" indent="-457200">
              <a:spcBef>
                <a:spcPts val="600"/>
              </a:spcBef>
              <a:spcAft>
                <a:spcPts val="600"/>
              </a:spcAft>
              <a:buFont typeface="Arial" panose="020B0604020202020204" pitchFamily="34" charset="0"/>
              <a:buChar char="•"/>
            </a:pPr>
            <a:r>
              <a:rPr lang="zh-CN" altLang="en-US" sz="3600" dirty="0" smtClean="0">
                <a:solidFill>
                  <a:srgbClr val="000000"/>
                </a:solidFill>
                <a:latin typeface="微软雅黑 Light" panose="020B0502040204020203" pitchFamily="34" charset="-122"/>
                <a:ea typeface="微软雅黑 Light" panose="020B0502040204020203" pitchFamily="34" charset="-122"/>
              </a:rPr>
              <a:t>需要保证可以维持基本的连接关系</a:t>
            </a:r>
            <a:endParaRPr lang="en-US" altLang="zh-CN" sz="3600" dirty="0" smtClean="0">
              <a:solidFill>
                <a:srgbClr val="000000"/>
              </a:solidFill>
              <a:latin typeface="微软雅黑 Light" panose="020B0502040204020203" pitchFamily="34" charset="-122"/>
              <a:ea typeface="微软雅黑 Light" panose="020B0502040204020203" pitchFamily="34" charset="-122"/>
            </a:endParaRPr>
          </a:p>
          <a:p>
            <a:pPr marL="457200" indent="-457200">
              <a:spcBef>
                <a:spcPts val="600"/>
              </a:spcBef>
              <a:spcAft>
                <a:spcPts val="600"/>
              </a:spcAft>
              <a:buFont typeface="Arial" panose="020B0604020202020204" pitchFamily="34" charset="0"/>
              <a:buChar char="•"/>
            </a:pPr>
            <a:r>
              <a:rPr lang="en-US" altLang="zh-CN" sz="3600" dirty="0" err="1" smtClean="0">
                <a:solidFill>
                  <a:srgbClr val="000000"/>
                </a:solidFill>
                <a:latin typeface="微软雅黑 Light" panose="020B0502040204020203" pitchFamily="34" charset="-122"/>
                <a:ea typeface="微软雅黑 Light" panose="020B0502040204020203" pitchFamily="34" charset="-122"/>
              </a:rPr>
              <a:t>Mipmap</a:t>
            </a:r>
            <a:r>
              <a:rPr lang="zh-CN" altLang="en-US" sz="3600" dirty="0" smtClean="0">
                <a:solidFill>
                  <a:srgbClr val="000000"/>
                </a:solidFill>
                <a:latin typeface="微软雅黑 Light" panose="020B0502040204020203" pitchFamily="34" charset="-122"/>
                <a:ea typeface="微软雅黑 Light" panose="020B0502040204020203" pitchFamily="34" charset="-122"/>
              </a:rPr>
              <a:t>多层次图像：</a:t>
            </a:r>
            <a:r>
              <a:rPr lang="zh-CN" altLang="en-US" sz="3600" dirty="0">
                <a:solidFill>
                  <a:srgbClr val="000000"/>
                </a:solidFill>
                <a:latin typeface="微软雅黑 Light" panose="020B0502040204020203" pitchFamily="34" charset="-122"/>
                <a:ea typeface="微软雅黑 Light" panose="020B0502040204020203" pitchFamily="34" charset="-122"/>
              </a:rPr>
              <a:t>为每张纹理建立低分辨率位图序列，每张位图宽高为前一张一半。</a:t>
            </a:r>
            <a:endParaRPr lang="en-US" altLang="zh-CN" sz="3600" dirty="0">
              <a:solidFill>
                <a:srgbClr val="000000"/>
              </a:solidFill>
              <a:latin typeface="微软雅黑 Light" panose="020B0502040204020203" pitchFamily="34" charset="-122"/>
              <a:ea typeface="微软雅黑 Light" panose="020B0502040204020203" pitchFamily="34" charset="-122"/>
            </a:endParaRPr>
          </a:p>
          <a:p>
            <a:pPr marL="457200" indent="-457200">
              <a:spcBef>
                <a:spcPts val="600"/>
              </a:spcBef>
              <a:spcAft>
                <a:spcPts val="600"/>
              </a:spcAft>
              <a:buFont typeface="Arial" panose="020B0604020202020204" pitchFamily="34" charset="0"/>
              <a:buChar char="•"/>
            </a:pPr>
            <a:endParaRPr lang="en-US" altLang="zh-CN" sz="3600" dirty="0" smtClean="0">
              <a:solidFill>
                <a:srgbClr val="000000"/>
              </a:solidFill>
              <a:latin typeface="微软雅黑 Light" panose="020B0502040204020203" pitchFamily="34" charset="-122"/>
              <a:ea typeface="微软雅黑 Light" panose="020B0502040204020203" pitchFamily="34" charset="-122"/>
            </a:endParaRPr>
          </a:p>
        </p:txBody>
      </p:sp>
      <p:pic>
        <p:nvPicPr>
          <p:cNvPr id="22" name="图片 21"/>
          <p:cNvPicPr>
            <a:picLocks noChangeAspect="1"/>
          </p:cNvPicPr>
          <p:nvPr/>
        </p:nvPicPr>
        <p:blipFill>
          <a:blip r:embed="rId4"/>
          <a:stretch>
            <a:fillRect/>
          </a:stretch>
        </p:blipFill>
        <p:spPr>
          <a:xfrm>
            <a:off x="13292681" y="219363"/>
            <a:ext cx="10982325" cy="6067425"/>
          </a:xfrm>
          <a:prstGeom prst="rect">
            <a:avLst/>
          </a:prstGeom>
        </p:spPr>
      </p:pic>
      <p:pic>
        <p:nvPicPr>
          <p:cNvPr id="23" name="图片 22"/>
          <p:cNvPicPr>
            <a:picLocks noChangeAspect="1"/>
          </p:cNvPicPr>
          <p:nvPr/>
        </p:nvPicPr>
        <p:blipFill>
          <a:blip r:embed="rId5"/>
          <a:stretch>
            <a:fillRect/>
          </a:stretch>
        </p:blipFill>
        <p:spPr>
          <a:xfrm>
            <a:off x="13292681" y="6286788"/>
            <a:ext cx="6515100" cy="2552700"/>
          </a:xfrm>
          <a:prstGeom prst="rect">
            <a:avLst/>
          </a:prstGeom>
        </p:spPr>
      </p:pic>
      <p:pic>
        <p:nvPicPr>
          <p:cNvPr id="24" name="图片 2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292681" y="8839488"/>
            <a:ext cx="8545414" cy="4449123"/>
          </a:xfrm>
          <a:prstGeom prst="rect">
            <a:avLst/>
          </a:prstGeom>
        </p:spPr>
      </p:pic>
    </p:spTree>
    <p:extLst>
      <p:ext uri="{BB962C8B-B14F-4D97-AF65-F5344CB8AC3E}">
        <p14:creationId xmlns:p14="http://schemas.microsoft.com/office/powerpoint/2010/main" val="1991114066"/>
      </p:ext>
    </p:extLst>
  </p:cSld>
  <p:clrMapOvr>
    <a:masterClrMapping/>
  </p:clrMapOvr>
  <p:transition spd="med"/>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9" name="Rectangle 2"/>
          <p:cNvSpPr/>
          <p:nvPr/>
        </p:nvSpPr>
        <p:spPr>
          <a:xfrm>
            <a:off x="13018885" y="0"/>
            <a:ext cx="11365113"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a:solidFill>
                <a:srgbClr val="FFFFFF"/>
              </a:solidFill>
              <a:ea typeface="Helvetica"/>
              <a:cs typeface="Helvetica"/>
              <a:sym typeface="Helvetica"/>
            </a:endParaRPr>
          </a:p>
        </p:txBody>
      </p:sp>
      <p:sp>
        <p:nvSpPr>
          <p:cNvPr id="3" name="AutoShape 2" descr="窥豹一斑_搜狗百科"/>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solidFill>
                <a:srgbClr val="27292E"/>
              </a:solidFill>
            </a:endParaRPr>
          </a:p>
        </p:txBody>
      </p:sp>
      <p:sp>
        <p:nvSpPr>
          <p:cNvPr id="9" name="AutoShape 4" descr="窥豹一斑_搜狗百科"/>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solidFill>
                <a:srgbClr val="27292E"/>
              </a:solidFill>
            </a:endParaRPr>
          </a:p>
        </p:txBody>
      </p:sp>
      <p:grpSp>
        <p:nvGrpSpPr>
          <p:cNvPr id="4" name="组合 3"/>
          <p:cNvGrpSpPr/>
          <p:nvPr/>
        </p:nvGrpSpPr>
        <p:grpSpPr>
          <a:xfrm>
            <a:off x="1323974" y="0"/>
            <a:ext cx="11696699" cy="13716000"/>
            <a:chOff x="10467974" y="26142"/>
            <a:chExt cx="14145068" cy="13716000"/>
          </a:xfrm>
        </p:grpSpPr>
        <p:sp>
          <p:nvSpPr>
            <p:cNvPr id="5" name="Rectangle"/>
            <p:cNvSpPr/>
            <p:nvPr/>
          </p:nvSpPr>
          <p:spPr>
            <a:xfrm>
              <a:off x="10467975" y="26142"/>
              <a:ext cx="14145067" cy="13716000"/>
            </a:xfrm>
            <a:prstGeom prst="rect">
              <a:avLst/>
            </a:prstGeom>
            <a:solidFill>
              <a:schemeClr val="bg1">
                <a:alpha val="80000"/>
              </a:schemeClr>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dirty="0">
                <a:solidFill>
                  <a:srgbClr val="FFFFFF"/>
                </a:solidFill>
                <a:ea typeface="Helvetica"/>
                <a:cs typeface="Helvetica"/>
                <a:sym typeface="Helvetica"/>
              </a:endParaRPr>
            </a:p>
          </p:txBody>
        </p:sp>
        <p:sp>
          <p:nvSpPr>
            <p:cNvPr id="6" name="Rectangle"/>
            <p:cNvSpPr/>
            <p:nvPr/>
          </p:nvSpPr>
          <p:spPr>
            <a:xfrm>
              <a:off x="10467974" y="3245592"/>
              <a:ext cx="8458201" cy="76200"/>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sz="3200">
                <a:solidFill>
                  <a:srgbClr val="FFFFFF"/>
                </a:solidFill>
                <a:latin typeface="方正姚体" panose="02010601030101010101" pitchFamily="2" charset="-122"/>
                <a:ea typeface="方正姚体" panose="02010601030101010101" pitchFamily="2" charset="-122"/>
                <a:cs typeface="Helvetica"/>
                <a:sym typeface="Helvetica"/>
              </a:endParaRPr>
            </a:p>
          </p:txBody>
        </p:sp>
      </p:grpSp>
      <p:pic>
        <p:nvPicPr>
          <p:cNvPr id="25" name="Picture 5" descr="C:\Users\ZhaoShuai\Desktop\UE5_Logo.jpgUE5_Logo"/>
          <p:cNvPicPr/>
          <p:nvPr/>
        </p:nvPicPr>
        <p:blipFill rotWithShape="1">
          <a:blip r:embed="rId3"/>
          <a:srcRect/>
          <a:stretch>
            <a:fillRect/>
          </a:stretch>
        </p:blipFill>
        <p:spPr>
          <a:xfrm>
            <a:off x="1478915" y="1835664"/>
            <a:ext cx="1310870" cy="1310640"/>
          </a:xfrm>
          <a:prstGeom prst="rect">
            <a:avLst/>
          </a:prstGeom>
        </p:spPr>
      </p:pic>
      <p:sp>
        <p:nvSpPr>
          <p:cNvPr id="15" name="The Picture slide"/>
          <p:cNvSpPr txBox="1"/>
          <p:nvPr/>
        </p:nvSpPr>
        <p:spPr>
          <a:xfrm>
            <a:off x="2944725" y="1978023"/>
            <a:ext cx="8973592" cy="1025922"/>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6000" kern="0" cap="all" dirty="0">
                <a:solidFill>
                  <a:srgbClr val="000000"/>
                </a:solidFill>
                <a:latin typeface="微软雅黑" panose="020B0503020204020204" pitchFamily="34" charset="-122"/>
                <a:ea typeface="微软雅黑" panose="020B0503020204020204" pitchFamily="34" charset="-122"/>
              </a:rPr>
              <a:t>正规化</a:t>
            </a:r>
            <a:endParaRPr lang="zh-CN" sz="6000" kern="0" cap="all" dirty="0">
              <a:solidFill>
                <a:srgbClr val="000000"/>
              </a:solidFill>
              <a:latin typeface="微软雅黑" panose="020B0503020204020204" pitchFamily="34" charset="-122"/>
              <a:ea typeface="微软雅黑" panose="020B0503020204020204" pitchFamily="34" charset="-122"/>
            </a:endParaRPr>
          </a:p>
        </p:txBody>
      </p:sp>
      <p:sp>
        <p:nvSpPr>
          <p:cNvPr id="17"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2326002" y="4101193"/>
            <a:ext cx="8509002" cy="2626360"/>
          </a:xfrm>
          <a:prstGeom prst="rect">
            <a:avLst/>
          </a:prstGeom>
          <a:ln w="12700">
            <a:miter lim="400000"/>
          </a:ln>
        </p:spPr>
        <p:txBody>
          <a:bodyPr lIns="50800" tIns="50800" rIns="50800" bIns="50800" anchor="t">
            <a:spAutoFit/>
          </a:bodyPr>
          <a:lstStyle>
            <a:lvl1pPr algn="l">
              <a:defRPr sz="2400">
                <a:latin typeface="Helvetica"/>
                <a:ea typeface="Helvetica"/>
                <a:cs typeface="Helvetica"/>
                <a:sym typeface="Helvetica"/>
              </a:defRPr>
            </a:lvl1pPr>
          </a:lstStyle>
          <a:p>
            <a:pPr marL="457200" indent="-457200">
              <a:spcBef>
                <a:spcPts val="600"/>
              </a:spcBef>
              <a:spcAft>
                <a:spcPts val="600"/>
              </a:spcAft>
              <a:buFont typeface="Arial" panose="020B0604020202020204" pitchFamily="34" charset="0"/>
              <a:buChar char="•"/>
            </a:pPr>
            <a:r>
              <a:rPr lang="en-US" altLang="zh-CN" sz="3600" dirty="0" smtClean="0">
                <a:solidFill>
                  <a:srgbClr val="000000"/>
                </a:solidFill>
                <a:latin typeface="微软雅黑 Light" panose="020B0502040204020203" pitchFamily="34" charset="-122"/>
                <a:ea typeface="微软雅黑 Light" panose="020B0502040204020203" pitchFamily="34" charset="-122"/>
              </a:rPr>
              <a:t>Regularization</a:t>
            </a:r>
          </a:p>
          <a:p>
            <a:pPr marL="457200" indent="-457200">
              <a:spcBef>
                <a:spcPts val="600"/>
              </a:spcBef>
              <a:spcAft>
                <a:spcPts val="600"/>
              </a:spcAft>
              <a:buFont typeface="Arial" panose="020B0604020202020204" pitchFamily="34" charset="0"/>
              <a:buChar char="•"/>
            </a:pPr>
            <a:r>
              <a:rPr lang="zh-CN" altLang="en-US" sz="3600" dirty="0" smtClean="0">
                <a:solidFill>
                  <a:srgbClr val="000000"/>
                </a:solidFill>
                <a:latin typeface="微软雅黑 Light" panose="020B0502040204020203" pitchFamily="34" charset="-122"/>
                <a:ea typeface="微软雅黑 Light" panose="020B0502040204020203" pitchFamily="34" charset="-122"/>
              </a:rPr>
              <a:t>规范化三角形尺寸，避免三角形大小相差太多</a:t>
            </a:r>
            <a:endParaRPr lang="en-US" altLang="zh-CN" sz="3600" dirty="0" smtClean="0">
              <a:solidFill>
                <a:srgbClr val="000000"/>
              </a:solidFill>
              <a:latin typeface="微软雅黑 Light" panose="020B0502040204020203" pitchFamily="34" charset="-122"/>
              <a:ea typeface="微软雅黑 Light" panose="020B0502040204020203" pitchFamily="34" charset="-122"/>
            </a:endParaRPr>
          </a:p>
          <a:p>
            <a:pPr marL="457200" indent="-457200">
              <a:spcBef>
                <a:spcPts val="600"/>
              </a:spcBef>
              <a:spcAft>
                <a:spcPts val="600"/>
              </a:spcAft>
              <a:buFont typeface="Arial" panose="020B0604020202020204" pitchFamily="34" charset="0"/>
              <a:buChar char="•"/>
            </a:pPr>
            <a:r>
              <a:rPr lang="zh-CN" altLang="en-US" sz="3600" dirty="0" smtClean="0">
                <a:solidFill>
                  <a:srgbClr val="000000"/>
                </a:solidFill>
                <a:latin typeface="微软雅黑 Light" panose="020B0502040204020203" pitchFamily="34" charset="-122"/>
                <a:ea typeface="微软雅黑 Light" panose="020B0502040204020203" pitchFamily="34" charset="-122"/>
              </a:rPr>
              <a:t>尽量让三角形规范化更像正三角形</a:t>
            </a:r>
            <a:endParaRPr lang="en-US" altLang="zh-CN" sz="3600" dirty="0" smtClean="0">
              <a:solidFill>
                <a:srgbClr val="000000"/>
              </a:solidFill>
              <a:latin typeface="微软雅黑 Light" panose="020B0502040204020203" pitchFamily="34" charset="-122"/>
              <a:ea typeface="微软雅黑 Light" panose="020B0502040204020203" pitchFamily="34" charset="-122"/>
            </a:endParaRPr>
          </a:p>
        </p:txBody>
      </p:sp>
      <p:pic>
        <p:nvPicPr>
          <p:cNvPr id="18" name="图片 17"/>
          <p:cNvPicPr>
            <a:picLocks noChangeAspect="1"/>
          </p:cNvPicPr>
          <p:nvPr/>
        </p:nvPicPr>
        <p:blipFill>
          <a:blip r:embed="rId4"/>
          <a:stretch>
            <a:fillRect/>
          </a:stretch>
        </p:blipFill>
        <p:spPr>
          <a:xfrm>
            <a:off x="13286478" y="3146304"/>
            <a:ext cx="10829925" cy="6038850"/>
          </a:xfrm>
          <a:prstGeom prst="rect">
            <a:avLst/>
          </a:prstGeom>
        </p:spPr>
      </p:pic>
    </p:spTree>
    <p:extLst>
      <p:ext uri="{BB962C8B-B14F-4D97-AF65-F5344CB8AC3E}">
        <p14:creationId xmlns:p14="http://schemas.microsoft.com/office/powerpoint/2010/main" val="941309034"/>
      </p:ext>
    </p:extLst>
  </p:cSld>
  <p:clrMapOvr>
    <a:masterClrMapping/>
  </p:clrMapOvr>
  <p:transition spd="med"/>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sp>
        <p:nvSpPr>
          <p:cNvPr id="44" name="You are the face that has changed my whole world. You are the face that I see everywhere I go. You are so beautiful to me that I can’t explain , Just like a green flower porcelain"/>
          <p:cNvSpPr txBox="1"/>
          <p:nvPr/>
        </p:nvSpPr>
        <p:spPr>
          <a:xfrm>
            <a:off x="4366159" y="7443589"/>
            <a:ext cx="15651686" cy="1025922"/>
          </a:xfrm>
          <a:prstGeom prst="rect">
            <a:avLst/>
          </a:prstGeom>
          <a:ln w="12700">
            <a:miter lim="400000"/>
          </a:ln>
        </p:spPr>
        <p:txBody>
          <a:bodyPr lIns="50800" tIns="50800" rIns="50800" bIns="50800" anchor="ctr">
            <a:spAutoFit/>
          </a:bodyPr>
          <a:lstStyle>
            <a:lvl1pPr>
              <a:defRPr sz="2400">
                <a:solidFill>
                  <a:srgbClr val="FFFFFF"/>
                </a:solidFill>
                <a:latin typeface="Helvetica"/>
                <a:ea typeface="Helvetica"/>
                <a:cs typeface="Helvetica"/>
                <a:sym typeface="Helvetica"/>
              </a:defRPr>
            </a:lvl1pPr>
          </a:lstStyle>
          <a:p>
            <a:pPr algn="ctr" defTabSz="825500" hangingPunct="0"/>
            <a:r>
              <a:rPr lang="zh-CN" altLang="en-US" sz="6000" dirty="0" smtClean="0">
                <a:latin typeface="微软雅黑 Light" panose="020B0502040204020203" pitchFamily="34" charset="-122"/>
                <a:ea typeface="微软雅黑 Light" panose="020B0502040204020203" pitchFamily="34" charset="-122"/>
              </a:rPr>
              <a:t>贴图技术概述</a:t>
            </a:r>
            <a:endParaRPr lang="zh-CN" sz="6000" dirty="0">
              <a:latin typeface="微软雅黑 Light" panose="020B0502040204020203" pitchFamily="34" charset="-122"/>
              <a:ea typeface="微软雅黑 Light" panose="020B0502040204020203" pitchFamily="34" charset="-122"/>
            </a:endParaRPr>
          </a:p>
        </p:txBody>
      </p:sp>
      <p:sp>
        <p:nvSpPr>
          <p:cNvPr id="45" name="AEVER"/>
          <p:cNvSpPr txBox="1"/>
          <p:nvPr/>
        </p:nvSpPr>
        <p:spPr>
          <a:xfrm>
            <a:off x="9627213" y="5638703"/>
            <a:ext cx="5129609" cy="1333698"/>
          </a:xfrm>
          <a:prstGeom prst="rect">
            <a:avLst/>
          </a:prstGeom>
          <a:ln w="12700">
            <a:miter lim="400000"/>
          </a:ln>
        </p:spPr>
        <p:txBody>
          <a:bodyPr wrap="none" lIns="50800" tIns="50800" rIns="50800" bIns="50800" anchor="ctr">
            <a:spAutoFit/>
          </a:bodyPr>
          <a:lstStyle>
            <a:lvl1pPr>
              <a:defRPr sz="12000" b="1" spc="1800">
                <a:solidFill>
                  <a:srgbClr val="FFFC73"/>
                </a:solidFill>
                <a:latin typeface="Helvetica"/>
                <a:ea typeface="Helvetica"/>
                <a:cs typeface="Helvetica"/>
                <a:sym typeface="Helvetica"/>
              </a:defRPr>
            </a:lvl1pPr>
          </a:lstStyle>
          <a:p>
            <a:pPr algn="ctr" defTabSz="825500" hangingPunct="0"/>
            <a:r>
              <a:rPr lang="zh-CN" altLang="en-US" sz="8000" cap="all" dirty="0" smtClean="0">
                <a:solidFill>
                  <a:srgbClr val="FFD966"/>
                </a:solidFill>
                <a:latin typeface="微软雅黑" panose="020B0503020204020204" pitchFamily="34" charset="-122"/>
                <a:ea typeface="微软雅黑" panose="020B0503020204020204" pitchFamily="34" charset="-122"/>
              </a:rPr>
              <a:t>第</a:t>
            </a:r>
            <a:r>
              <a:rPr lang="zh-CN" altLang="en-US" sz="8000" cap="all" dirty="0">
                <a:solidFill>
                  <a:srgbClr val="FFD966"/>
                </a:solidFill>
                <a:latin typeface="微软雅黑" panose="020B0503020204020204" pitchFamily="34" charset="-122"/>
                <a:ea typeface="微软雅黑" panose="020B0503020204020204" pitchFamily="34" charset="-122"/>
              </a:rPr>
              <a:t>三</a:t>
            </a:r>
            <a:r>
              <a:rPr lang="zh-CN" altLang="en-US" sz="8000" cap="all" dirty="0" smtClean="0">
                <a:solidFill>
                  <a:srgbClr val="FFD966"/>
                </a:solidFill>
                <a:latin typeface="微软雅黑" panose="020B0503020204020204" pitchFamily="34" charset="-122"/>
                <a:ea typeface="微软雅黑" panose="020B0503020204020204" pitchFamily="34" charset="-122"/>
              </a:rPr>
              <a:t>部分</a:t>
            </a:r>
            <a:endParaRPr lang="zh-CN" sz="8000" cap="all" dirty="0">
              <a:solidFill>
                <a:srgbClr val="FFD966"/>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10130393"/>
      </p:ext>
    </p:extLst>
  </p:cSld>
  <p:clrMapOvr>
    <a:masterClrMapping/>
  </p:clrMapOvr>
  <p:transition spd="med"/>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9" name="Rectangle 2"/>
          <p:cNvSpPr/>
          <p:nvPr/>
        </p:nvSpPr>
        <p:spPr>
          <a:xfrm>
            <a:off x="12012113" y="0"/>
            <a:ext cx="12371885"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a:solidFill>
                <a:srgbClr val="FFFFFF"/>
              </a:solidFill>
              <a:ea typeface="Helvetica"/>
              <a:cs typeface="Helvetica"/>
              <a:sym typeface="Helvetica"/>
            </a:endParaRPr>
          </a:p>
        </p:txBody>
      </p:sp>
      <p:sp>
        <p:nvSpPr>
          <p:cNvPr id="3" name="AutoShape 2" descr="窥豹一斑_搜狗百科"/>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solidFill>
                <a:srgbClr val="27292E"/>
              </a:solidFill>
            </a:endParaRPr>
          </a:p>
        </p:txBody>
      </p:sp>
      <p:sp>
        <p:nvSpPr>
          <p:cNvPr id="9" name="AutoShape 4" descr="窥豹一斑_搜狗百科"/>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solidFill>
                <a:srgbClr val="27292E"/>
              </a:solidFill>
            </a:endParaRPr>
          </a:p>
        </p:txBody>
      </p:sp>
      <p:grpSp>
        <p:nvGrpSpPr>
          <p:cNvPr id="4" name="组合 3"/>
          <p:cNvGrpSpPr/>
          <p:nvPr/>
        </p:nvGrpSpPr>
        <p:grpSpPr>
          <a:xfrm>
            <a:off x="1323974" y="0"/>
            <a:ext cx="10706101" cy="13716000"/>
            <a:chOff x="10467974" y="26142"/>
            <a:chExt cx="14145068" cy="13716000"/>
          </a:xfrm>
        </p:grpSpPr>
        <p:sp>
          <p:nvSpPr>
            <p:cNvPr id="5" name="Rectangle"/>
            <p:cNvSpPr/>
            <p:nvPr/>
          </p:nvSpPr>
          <p:spPr>
            <a:xfrm>
              <a:off x="10467975" y="26142"/>
              <a:ext cx="14145067" cy="13716000"/>
            </a:xfrm>
            <a:prstGeom prst="rect">
              <a:avLst/>
            </a:prstGeom>
            <a:solidFill>
              <a:schemeClr val="bg1">
                <a:alpha val="80000"/>
              </a:schemeClr>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dirty="0">
                <a:solidFill>
                  <a:srgbClr val="FFFFFF"/>
                </a:solidFill>
                <a:ea typeface="Helvetica"/>
                <a:cs typeface="Helvetica"/>
                <a:sym typeface="Helvetica"/>
              </a:endParaRPr>
            </a:p>
          </p:txBody>
        </p:sp>
        <p:sp>
          <p:nvSpPr>
            <p:cNvPr id="6" name="Rectangle"/>
            <p:cNvSpPr/>
            <p:nvPr/>
          </p:nvSpPr>
          <p:spPr>
            <a:xfrm>
              <a:off x="10467974" y="3245592"/>
              <a:ext cx="8458201" cy="76200"/>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sz="3200">
                <a:solidFill>
                  <a:srgbClr val="FFFFFF"/>
                </a:solidFill>
                <a:latin typeface="方正姚体" panose="02010601030101010101" pitchFamily="2" charset="-122"/>
                <a:ea typeface="方正姚体" panose="02010601030101010101" pitchFamily="2" charset="-122"/>
                <a:cs typeface="Helvetica"/>
                <a:sym typeface="Helvetica"/>
              </a:endParaRPr>
            </a:p>
          </p:txBody>
        </p:sp>
      </p:grpSp>
      <p:pic>
        <p:nvPicPr>
          <p:cNvPr id="25" name="Picture 5" descr="C:\Users\ZhaoShuai\Desktop\UE5_Logo.jpgUE5_Logo"/>
          <p:cNvPicPr/>
          <p:nvPr/>
        </p:nvPicPr>
        <p:blipFill rotWithShape="1">
          <a:blip r:embed="rId3"/>
          <a:srcRect/>
          <a:stretch>
            <a:fillRect/>
          </a:stretch>
        </p:blipFill>
        <p:spPr>
          <a:xfrm>
            <a:off x="1478915" y="1835664"/>
            <a:ext cx="1310870" cy="1310640"/>
          </a:xfrm>
          <a:prstGeom prst="rect">
            <a:avLst/>
          </a:prstGeom>
        </p:spPr>
      </p:pic>
      <p:sp>
        <p:nvSpPr>
          <p:cNvPr id="12" name="The Picture slide"/>
          <p:cNvSpPr txBox="1"/>
          <p:nvPr/>
        </p:nvSpPr>
        <p:spPr>
          <a:xfrm>
            <a:off x="2914153" y="2023337"/>
            <a:ext cx="8973592" cy="1025922"/>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6000" kern="0" cap="all" dirty="0">
                <a:solidFill>
                  <a:srgbClr val="000000"/>
                </a:solidFill>
                <a:latin typeface="微软雅黑" panose="020B0503020204020204" pitchFamily="34" charset="-122"/>
                <a:ea typeface="微软雅黑" panose="020B0503020204020204" pitchFamily="34" charset="-122"/>
              </a:rPr>
              <a:t>纹理</a:t>
            </a:r>
            <a:endParaRPr lang="zh-CN" sz="6000" kern="0" cap="all" dirty="0">
              <a:solidFill>
                <a:srgbClr val="000000"/>
              </a:solidFill>
              <a:latin typeface="微软雅黑" panose="020B0503020204020204" pitchFamily="34" charset="-122"/>
              <a:ea typeface="微软雅黑" panose="020B0503020204020204" pitchFamily="34" charset="-122"/>
            </a:endParaRPr>
          </a:p>
        </p:txBody>
      </p:sp>
      <p:sp>
        <p:nvSpPr>
          <p:cNvPr id="13"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2134350" y="3996728"/>
            <a:ext cx="9461905" cy="4134465"/>
          </a:xfrm>
          <a:prstGeom prst="rect">
            <a:avLst/>
          </a:prstGeom>
          <a:ln w="12700">
            <a:miter lim="400000"/>
          </a:ln>
        </p:spPr>
        <p:txBody>
          <a:bodyPr wrap="square" lIns="50800" tIns="50800" rIns="50800" bIns="50800" anchor="t">
            <a:spAutoFit/>
          </a:bodyPr>
          <a:lstStyle>
            <a:lvl1pPr algn="l">
              <a:defRPr sz="2400">
                <a:latin typeface="Helvetica"/>
                <a:ea typeface="Helvetica"/>
                <a:cs typeface="Helvetica"/>
                <a:sym typeface="Helvetica"/>
              </a:defRPr>
            </a:lvl1pPr>
          </a:lstStyle>
          <a:p>
            <a:pPr marL="457200" indent="-457200">
              <a:spcBef>
                <a:spcPts val="600"/>
              </a:spcBef>
              <a:spcAft>
                <a:spcPts val="600"/>
              </a:spcAft>
              <a:buFont typeface="Arial" panose="020B0604020202020204" pitchFamily="34" charset="0"/>
              <a:buChar char="•"/>
            </a:pPr>
            <a:r>
              <a:rPr lang="zh-CN" altLang="en-US" sz="3600" dirty="0" smtClean="0">
                <a:solidFill>
                  <a:srgbClr val="000000"/>
                </a:solidFill>
                <a:latin typeface="微软雅黑 Light" panose="020B0502040204020203" pitchFamily="34" charset="-122"/>
                <a:ea typeface="微软雅黑 Light" panose="020B0502040204020203" pitchFamily="34" charset="-122"/>
              </a:rPr>
              <a:t>三维物体的表面都可以展开成一个二维纹理，三维物体上的任何一个点，都会对应二维纹理的一个贴图位置，我们把这种映射关系又叫纹理映射。</a:t>
            </a:r>
            <a:endParaRPr lang="en-US" altLang="zh-CN" sz="3600" dirty="0" smtClean="0">
              <a:solidFill>
                <a:srgbClr val="000000"/>
              </a:solidFill>
              <a:latin typeface="微软雅黑 Light" panose="020B0502040204020203" pitchFamily="34" charset="-122"/>
              <a:ea typeface="微软雅黑 Light" panose="020B0502040204020203" pitchFamily="34" charset="-122"/>
            </a:endParaRPr>
          </a:p>
          <a:p>
            <a:pPr marL="457200" indent="-457200">
              <a:spcBef>
                <a:spcPts val="600"/>
              </a:spcBef>
              <a:spcAft>
                <a:spcPts val="600"/>
              </a:spcAft>
              <a:buFont typeface="Arial" panose="020B0604020202020204" pitchFamily="34" charset="0"/>
              <a:buChar char="•"/>
            </a:pPr>
            <a:r>
              <a:rPr lang="zh-CN" altLang="en-US" sz="3600" dirty="0" smtClean="0">
                <a:solidFill>
                  <a:srgbClr val="000000"/>
                </a:solidFill>
                <a:latin typeface="微软雅黑 Light" panose="020B0502040204020203" pitchFamily="34" charset="-122"/>
                <a:ea typeface="微软雅黑 Light" panose="020B0502040204020203" pitchFamily="34" charset="-122"/>
              </a:rPr>
              <a:t>纹理坐标：使用</a:t>
            </a:r>
            <a:r>
              <a:rPr lang="en-US" altLang="zh-CN" sz="3600" dirty="0" smtClean="0">
                <a:solidFill>
                  <a:srgbClr val="000000"/>
                </a:solidFill>
                <a:latin typeface="微软雅黑 Light" panose="020B0502040204020203" pitchFamily="34" charset="-122"/>
                <a:ea typeface="微软雅黑 Light" panose="020B0502040204020203" pitchFamily="34" charset="-122"/>
              </a:rPr>
              <a:t>u, v</a:t>
            </a:r>
            <a:r>
              <a:rPr lang="zh-CN" altLang="en-US" sz="3600" dirty="0" smtClean="0">
                <a:solidFill>
                  <a:srgbClr val="000000"/>
                </a:solidFill>
                <a:latin typeface="微软雅黑 Light" panose="020B0502040204020203" pitchFamily="34" charset="-122"/>
                <a:ea typeface="微软雅黑 Light" panose="020B0502040204020203" pitchFamily="34" charset="-122"/>
              </a:rPr>
              <a:t>两个归一化的数值来表示坐标， 坐标范围从纹理左下角（</a:t>
            </a:r>
            <a:r>
              <a:rPr lang="en-US" altLang="zh-CN" sz="3600" dirty="0" smtClean="0">
                <a:solidFill>
                  <a:srgbClr val="000000"/>
                </a:solidFill>
                <a:latin typeface="微软雅黑 Light" panose="020B0502040204020203" pitchFamily="34" charset="-122"/>
                <a:ea typeface="微软雅黑 Light" panose="020B0502040204020203" pitchFamily="34" charset="-122"/>
              </a:rPr>
              <a:t>0</a:t>
            </a:r>
            <a:r>
              <a:rPr lang="zh-CN" altLang="en-US" sz="3600" dirty="0" smtClean="0">
                <a:solidFill>
                  <a:srgbClr val="000000"/>
                </a:solidFill>
                <a:latin typeface="微软雅黑 Light" panose="020B0502040204020203" pitchFamily="34" charset="-122"/>
                <a:ea typeface="微软雅黑 Light" panose="020B0502040204020203" pitchFamily="34" charset="-122"/>
              </a:rPr>
              <a:t>，</a:t>
            </a:r>
            <a:r>
              <a:rPr lang="en-US" altLang="zh-CN" sz="3600" dirty="0" smtClean="0">
                <a:solidFill>
                  <a:srgbClr val="000000"/>
                </a:solidFill>
                <a:latin typeface="微软雅黑 Light" panose="020B0502040204020203" pitchFamily="34" charset="-122"/>
                <a:ea typeface="微软雅黑 Light" panose="020B0502040204020203" pitchFamily="34" charset="-122"/>
              </a:rPr>
              <a:t>0</a:t>
            </a:r>
            <a:r>
              <a:rPr lang="zh-CN" altLang="en-US" sz="3600" dirty="0" smtClean="0">
                <a:solidFill>
                  <a:srgbClr val="000000"/>
                </a:solidFill>
                <a:latin typeface="微软雅黑 Light" panose="020B0502040204020203" pitchFamily="34" charset="-122"/>
                <a:ea typeface="微软雅黑 Light" panose="020B0502040204020203" pitchFamily="34" charset="-122"/>
              </a:rPr>
              <a:t>）至右上角（</a:t>
            </a:r>
            <a:r>
              <a:rPr lang="en-US" altLang="zh-CN" sz="3600" dirty="0" smtClean="0">
                <a:solidFill>
                  <a:srgbClr val="000000"/>
                </a:solidFill>
                <a:latin typeface="微软雅黑 Light" panose="020B0502040204020203" pitchFamily="34" charset="-122"/>
                <a:ea typeface="微软雅黑 Light" panose="020B0502040204020203" pitchFamily="34" charset="-122"/>
              </a:rPr>
              <a:t>1</a:t>
            </a:r>
            <a:r>
              <a:rPr lang="zh-CN" altLang="en-US" sz="3600" dirty="0" smtClean="0">
                <a:solidFill>
                  <a:srgbClr val="000000"/>
                </a:solidFill>
                <a:latin typeface="微软雅黑 Light" panose="020B0502040204020203" pitchFamily="34" charset="-122"/>
                <a:ea typeface="微软雅黑 Light" panose="020B0502040204020203" pitchFamily="34" charset="-122"/>
              </a:rPr>
              <a:t>，</a:t>
            </a:r>
            <a:r>
              <a:rPr lang="en-US" altLang="zh-CN" sz="3600" dirty="0" smtClean="0">
                <a:solidFill>
                  <a:srgbClr val="000000"/>
                </a:solidFill>
                <a:latin typeface="微软雅黑 Light" panose="020B0502040204020203" pitchFamily="34" charset="-122"/>
                <a:ea typeface="微软雅黑 Light" panose="020B0502040204020203" pitchFamily="34" charset="-122"/>
              </a:rPr>
              <a:t>1</a:t>
            </a:r>
            <a:r>
              <a:rPr lang="zh-CN" altLang="en-US" sz="3600" dirty="0" smtClean="0">
                <a:solidFill>
                  <a:srgbClr val="000000"/>
                </a:solidFill>
                <a:latin typeface="微软雅黑 Light" panose="020B0502040204020203" pitchFamily="34" charset="-122"/>
                <a:ea typeface="微软雅黑 Light" panose="020B0502040204020203" pitchFamily="34" charset="-122"/>
              </a:rPr>
              <a:t>）</a:t>
            </a:r>
            <a:endParaRPr lang="zh-CN" sz="3600" dirty="0">
              <a:solidFill>
                <a:srgbClr val="000000"/>
              </a:solidFill>
              <a:latin typeface="微软雅黑 Light" panose="020B0502040204020203" pitchFamily="34" charset="-122"/>
              <a:ea typeface="微软雅黑 Light" panose="020B0502040204020203" pitchFamily="34" charset="-122"/>
            </a:endParaRPr>
          </a:p>
        </p:txBody>
      </p:sp>
      <p:pic>
        <p:nvPicPr>
          <p:cNvPr id="14" name="图片 13"/>
          <p:cNvPicPr>
            <a:picLocks noChangeAspect="1"/>
          </p:cNvPicPr>
          <p:nvPr/>
        </p:nvPicPr>
        <p:blipFill>
          <a:blip r:embed="rId4"/>
          <a:stretch>
            <a:fillRect/>
          </a:stretch>
        </p:blipFill>
        <p:spPr>
          <a:xfrm>
            <a:off x="12030075" y="1023937"/>
            <a:ext cx="12353925" cy="4543425"/>
          </a:xfrm>
          <a:prstGeom prst="rect">
            <a:avLst/>
          </a:prstGeom>
        </p:spPr>
      </p:pic>
      <p:pic>
        <p:nvPicPr>
          <p:cNvPr id="16" name="图片 15"/>
          <p:cNvPicPr>
            <a:picLocks noChangeAspect="1"/>
          </p:cNvPicPr>
          <p:nvPr/>
        </p:nvPicPr>
        <p:blipFill>
          <a:blip r:embed="rId5"/>
          <a:stretch>
            <a:fillRect/>
          </a:stretch>
        </p:blipFill>
        <p:spPr>
          <a:xfrm>
            <a:off x="12277724" y="5940366"/>
            <a:ext cx="11858625" cy="6781800"/>
          </a:xfrm>
          <a:prstGeom prst="rect">
            <a:avLst/>
          </a:prstGeom>
        </p:spPr>
      </p:pic>
    </p:spTree>
    <p:extLst>
      <p:ext uri="{BB962C8B-B14F-4D97-AF65-F5344CB8AC3E}">
        <p14:creationId xmlns:p14="http://schemas.microsoft.com/office/powerpoint/2010/main" val="668087350"/>
      </p:ext>
    </p:extLst>
  </p:cSld>
  <p:clrMapOvr>
    <a:masterClrMapping/>
  </p:clrMapOvr>
  <p:transition spd="med"/>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9" name="Rectangle 2"/>
          <p:cNvSpPr/>
          <p:nvPr/>
        </p:nvSpPr>
        <p:spPr>
          <a:xfrm>
            <a:off x="12030075" y="0"/>
            <a:ext cx="12353923"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a:solidFill>
                <a:srgbClr val="FFFFFF"/>
              </a:solidFill>
              <a:ea typeface="Helvetica"/>
              <a:cs typeface="Helvetica"/>
              <a:sym typeface="Helvetica"/>
            </a:endParaRPr>
          </a:p>
        </p:txBody>
      </p:sp>
      <p:sp>
        <p:nvSpPr>
          <p:cNvPr id="3" name="AutoShape 2" descr="窥豹一斑_搜狗百科"/>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solidFill>
                <a:srgbClr val="27292E"/>
              </a:solidFill>
            </a:endParaRPr>
          </a:p>
        </p:txBody>
      </p:sp>
      <p:sp>
        <p:nvSpPr>
          <p:cNvPr id="9" name="AutoShape 4" descr="窥豹一斑_搜狗百科"/>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solidFill>
                <a:srgbClr val="27292E"/>
              </a:solidFill>
            </a:endParaRPr>
          </a:p>
        </p:txBody>
      </p:sp>
      <p:grpSp>
        <p:nvGrpSpPr>
          <p:cNvPr id="4" name="组合 3"/>
          <p:cNvGrpSpPr/>
          <p:nvPr/>
        </p:nvGrpSpPr>
        <p:grpSpPr>
          <a:xfrm>
            <a:off x="1323974" y="0"/>
            <a:ext cx="10706101" cy="13716000"/>
            <a:chOff x="10467974" y="26142"/>
            <a:chExt cx="14145068" cy="13716000"/>
          </a:xfrm>
        </p:grpSpPr>
        <p:sp>
          <p:nvSpPr>
            <p:cNvPr id="5" name="Rectangle"/>
            <p:cNvSpPr/>
            <p:nvPr/>
          </p:nvSpPr>
          <p:spPr>
            <a:xfrm>
              <a:off x="10467975" y="26142"/>
              <a:ext cx="14145067" cy="13716000"/>
            </a:xfrm>
            <a:prstGeom prst="rect">
              <a:avLst/>
            </a:prstGeom>
            <a:solidFill>
              <a:schemeClr val="bg1">
                <a:alpha val="80000"/>
              </a:schemeClr>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dirty="0">
                <a:solidFill>
                  <a:srgbClr val="FFFFFF"/>
                </a:solidFill>
                <a:ea typeface="Helvetica"/>
                <a:cs typeface="Helvetica"/>
                <a:sym typeface="Helvetica"/>
              </a:endParaRPr>
            </a:p>
          </p:txBody>
        </p:sp>
        <p:sp>
          <p:nvSpPr>
            <p:cNvPr id="6" name="Rectangle"/>
            <p:cNvSpPr/>
            <p:nvPr/>
          </p:nvSpPr>
          <p:spPr>
            <a:xfrm>
              <a:off x="10467974" y="3245592"/>
              <a:ext cx="8458201" cy="76200"/>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sz="3200">
                <a:solidFill>
                  <a:srgbClr val="FFFFFF"/>
                </a:solidFill>
                <a:latin typeface="方正姚体" panose="02010601030101010101" pitchFamily="2" charset="-122"/>
                <a:ea typeface="方正姚体" panose="02010601030101010101" pitchFamily="2" charset="-122"/>
                <a:cs typeface="Helvetica"/>
                <a:sym typeface="Helvetica"/>
              </a:endParaRPr>
            </a:p>
          </p:txBody>
        </p:sp>
      </p:grpSp>
      <p:pic>
        <p:nvPicPr>
          <p:cNvPr id="25" name="Picture 5" descr="C:\Users\ZhaoShuai\Desktop\UE5_Logo.jpgUE5_Logo"/>
          <p:cNvPicPr/>
          <p:nvPr/>
        </p:nvPicPr>
        <p:blipFill rotWithShape="1">
          <a:blip r:embed="rId3"/>
          <a:srcRect/>
          <a:stretch>
            <a:fillRect/>
          </a:stretch>
        </p:blipFill>
        <p:spPr>
          <a:xfrm>
            <a:off x="1478915" y="1835664"/>
            <a:ext cx="1310870" cy="1310640"/>
          </a:xfrm>
          <a:prstGeom prst="rect">
            <a:avLst/>
          </a:prstGeom>
        </p:spPr>
      </p:pic>
      <p:pic>
        <p:nvPicPr>
          <p:cNvPr id="15" name="图片 14"/>
          <p:cNvPicPr>
            <a:picLocks noChangeAspect="1"/>
          </p:cNvPicPr>
          <p:nvPr/>
        </p:nvPicPr>
        <p:blipFill>
          <a:blip r:embed="rId4"/>
          <a:stretch>
            <a:fillRect/>
          </a:stretch>
        </p:blipFill>
        <p:spPr>
          <a:xfrm>
            <a:off x="12185015" y="312738"/>
            <a:ext cx="11934825" cy="6877050"/>
          </a:xfrm>
          <a:prstGeom prst="rect">
            <a:avLst/>
          </a:prstGeom>
        </p:spPr>
      </p:pic>
      <p:pic>
        <p:nvPicPr>
          <p:cNvPr id="17" name="图片 16"/>
          <p:cNvPicPr>
            <a:picLocks noChangeAspect="1"/>
          </p:cNvPicPr>
          <p:nvPr/>
        </p:nvPicPr>
        <p:blipFill>
          <a:blip r:embed="rId5"/>
          <a:stretch>
            <a:fillRect/>
          </a:stretch>
        </p:blipFill>
        <p:spPr>
          <a:xfrm>
            <a:off x="12223114" y="7189788"/>
            <a:ext cx="11858625" cy="6096000"/>
          </a:xfrm>
          <a:prstGeom prst="rect">
            <a:avLst/>
          </a:prstGeom>
        </p:spPr>
      </p:pic>
      <p:sp>
        <p:nvSpPr>
          <p:cNvPr id="18" name="The Picture slide"/>
          <p:cNvSpPr txBox="1"/>
          <p:nvPr/>
        </p:nvSpPr>
        <p:spPr>
          <a:xfrm>
            <a:off x="2863444" y="1978023"/>
            <a:ext cx="8973592" cy="1025922"/>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6000" kern="0" cap="all" dirty="0" smtClean="0">
                <a:solidFill>
                  <a:srgbClr val="000000"/>
                </a:solidFill>
                <a:latin typeface="微软雅黑" panose="020B0503020204020204" pitchFamily="34" charset="-122"/>
                <a:ea typeface="微软雅黑" panose="020B0503020204020204" pitchFamily="34" charset="-122"/>
              </a:rPr>
              <a:t>重心坐标</a:t>
            </a:r>
            <a:endParaRPr lang="zh-CN" sz="6000" kern="0" cap="all" dirty="0">
              <a:solidFill>
                <a:srgbClr val="000000"/>
              </a:solidFill>
              <a:latin typeface="微软雅黑" panose="020B0503020204020204" pitchFamily="34" charset="-122"/>
              <a:ea typeface="微软雅黑" panose="020B0503020204020204" pitchFamily="34" charset="-122"/>
            </a:endParaRPr>
          </a:p>
        </p:txBody>
      </p:sp>
      <p:sp>
        <p:nvSpPr>
          <p:cNvPr id="20"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2134350" y="4159320"/>
            <a:ext cx="8509002" cy="5396349"/>
          </a:xfrm>
          <a:prstGeom prst="rect">
            <a:avLst/>
          </a:prstGeom>
          <a:ln w="12700">
            <a:miter lim="400000"/>
          </a:ln>
        </p:spPr>
        <p:txBody>
          <a:bodyPr lIns="50800" tIns="50800" rIns="50800" bIns="50800" anchor="t">
            <a:spAutoFit/>
          </a:bodyPr>
          <a:lstStyle>
            <a:lvl1pPr algn="l">
              <a:defRPr sz="2400">
                <a:latin typeface="Helvetica"/>
                <a:ea typeface="Helvetica"/>
                <a:cs typeface="Helvetica"/>
                <a:sym typeface="Helvetica"/>
              </a:defRPr>
            </a:lvl1pPr>
          </a:lstStyle>
          <a:p>
            <a:pPr marL="457200" indent="-457200">
              <a:spcBef>
                <a:spcPts val="600"/>
              </a:spcBef>
              <a:spcAft>
                <a:spcPts val="600"/>
              </a:spcAft>
              <a:buFont typeface="Arial" panose="020B0604020202020204" pitchFamily="34" charset="0"/>
              <a:buChar char="•"/>
            </a:pPr>
            <a:r>
              <a:rPr lang="zh-CN" altLang="en-US" sz="3600" dirty="0" smtClean="0">
                <a:solidFill>
                  <a:srgbClr val="000000"/>
                </a:solidFill>
                <a:latin typeface="微软雅黑 Light" panose="020B0502040204020203" pitchFamily="34" charset="-122"/>
                <a:ea typeface="微软雅黑 Light" panose="020B0502040204020203" pitchFamily="34" charset="-122"/>
              </a:rPr>
              <a:t>重心坐标：坐标系定义在三角形上，使三角形内部任意的点都可以用三角形三个顶点的线性组合来表示。</a:t>
            </a:r>
            <a:endParaRPr lang="en-US" altLang="zh-CN" sz="3600" dirty="0">
              <a:solidFill>
                <a:srgbClr val="000000"/>
              </a:solidFill>
              <a:latin typeface="微软雅黑 Light" panose="020B0502040204020203" pitchFamily="34" charset="-122"/>
              <a:ea typeface="微软雅黑 Light" panose="020B0502040204020203" pitchFamily="34" charset="-122"/>
            </a:endParaRPr>
          </a:p>
          <a:p>
            <a:pPr marL="457200" indent="-457200">
              <a:spcBef>
                <a:spcPts val="600"/>
              </a:spcBef>
              <a:spcAft>
                <a:spcPts val="600"/>
              </a:spcAft>
              <a:buFont typeface="Arial" panose="020B0604020202020204" pitchFamily="34" charset="0"/>
              <a:buChar char="•"/>
            </a:pPr>
            <a:r>
              <a:rPr lang="zh-CN" altLang="en-US" sz="3600" dirty="0" smtClean="0">
                <a:solidFill>
                  <a:srgbClr val="000000"/>
                </a:solidFill>
                <a:latin typeface="微软雅黑 Light" panose="020B0502040204020203" pitchFamily="34" charset="-122"/>
                <a:ea typeface="微软雅黑 Light" panose="020B0502040204020203" pitchFamily="34" charset="-122"/>
              </a:rPr>
              <a:t>因为重心坐标满足和为</a:t>
            </a:r>
            <a:r>
              <a:rPr lang="en-US" altLang="zh-CN" sz="3600" dirty="0" smtClean="0">
                <a:solidFill>
                  <a:srgbClr val="000000"/>
                </a:solidFill>
                <a:latin typeface="微软雅黑 Light" panose="020B0502040204020203" pitchFamily="34" charset="-122"/>
                <a:ea typeface="微软雅黑 Light" panose="020B0502040204020203" pitchFamily="34" charset="-122"/>
              </a:rPr>
              <a:t>1</a:t>
            </a:r>
            <a:r>
              <a:rPr lang="zh-CN" altLang="en-US" sz="3600" dirty="0" smtClean="0">
                <a:solidFill>
                  <a:srgbClr val="000000"/>
                </a:solidFill>
                <a:latin typeface="微软雅黑 Light" panose="020B0502040204020203" pitchFamily="34" charset="-122"/>
                <a:ea typeface="微软雅黑 Light" panose="020B0502040204020203" pitchFamily="34" charset="-122"/>
              </a:rPr>
              <a:t>， 因此可以通过面积比求出来。</a:t>
            </a:r>
            <a:endParaRPr lang="en-US" altLang="zh-CN" sz="3600" dirty="0" smtClean="0">
              <a:solidFill>
                <a:srgbClr val="000000"/>
              </a:solidFill>
              <a:latin typeface="微软雅黑 Light" panose="020B0502040204020203" pitchFamily="34" charset="-122"/>
              <a:ea typeface="微软雅黑 Light" panose="020B0502040204020203" pitchFamily="34" charset="-122"/>
            </a:endParaRPr>
          </a:p>
          <a:p>
            <a:pPr marL="457200" indent="-457200">
              <a:spcBef>
                <a:spcPts val="600"/>
              </a:spcBef>
              <a:spcAft>
                <a:spcPts val="600"/>
              </a:spcAft>
              <a:buFont typeface="Arial" panose="020B0604020202020204" pitchFamily="34" charset="0"/>
              <a:buChar char="•"/>
            </a:pPr>
            <a:r>
              <a:rPr lang="zh-CN" altLang="en-US" sz="3600" dirty="0" smtClean="0">
                <a:solidFill>
                  <a:srgbClr val="000000"/>
                </a:solidFill>
                <a:latin typeface="微软雅黑 Light" panose="020B0502040204020203" pitchFamily="34" charset="-122"/>
                <a:ea typeface="微软雅黑 Light" panose="020B0502040204020203" pitchFamily="34" charset="-122"/>
              </a:rPr>
              <a:t>三角形内部任意一个点的属性（</a:t>
            </a:r>
            <a:r>
              <a:rPr lang="en-US" altLang="zh-CN" sz="3600" dirty="0" smtClean="0">
                <a:solidFill>
                  <a:srgbClr val="000000"/>
                </a:solidFill>
                <a:latin typeface="微软雅黑 Light" panose="020B0502040204020203" pitchFamily="34" charset="-122"/>
                <a:ea typeface="微软雅黑 Light" panose="020B0502040204020203" pitchFamily="34" charset="-122"/>
              </a:rPr>
              <a:t>position, color, normal..</a:t>
            </a:r>
            <a:r>
              <a:rPr lang="zh-CN" altLang="en-US" sz="3600" dirty="0" smtClean="0">
                <a:solidFill>
                  <a:srgbClr val="000000"/>
                </a:solidFill>
                <a:latin typeface="微软雅黑 Light" panose="020B0502040204020203" pitchFamily="34" charset="-122"/>
                <a:ea typeface="微软雅黑 Light" panose="020B0502040204020203" pitchFamily="34" charset="-122"/>
              </a:rPr>
              <a:t>）都可以用重心坐标和三角形顶点相应属性的线性组合来表示。</a:t>
            </a:r>
            <a:endParaRPr lang="en-US" altLang="zh-CN" sz="3600" dirty="0" smtClean="0">
              <a:solidFill>
                <a:srgbClr val="000000"/>
              </a:solidFill>
              <a:latin typeface="微软雅黑 Light" panose="020B0502040204020203" pitchFamily="34" charset="-122"/>
              <a:ea typeface="微软雅黑 Light" panose="020B0502040204020203" pitchFamily="34" charset="-122"/>
            </a:endParaRPr>
          </a:p>
        </p:txBody>
      </p:sp>
    </p:spTree>
    <p:extLst>
      <p:ext uri="{BB962C8B-B14F-4D97-AF65-F5344CB8AC3E}">
        <p14:creationId xmlns:p14="http://schemas.microsoft.com/office/powerpoint/2010/main" val="3569212146"/>
      </p:ext>
    </p:extLst>
  </p:cSld>
  <p:clrMapOvr>
    <a:masterClrMapping/>
  </p:clrMapOvr>
  <p:transition spd="med"/>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9" name="Rectangle 2"/>
          <p:cNvSpPr/>
          <p:nvPr/>
        </p:nvSpPr>
        <p:spPr>
          <a:xfrm>
            <a:off x="12030075" y="0"/>
            <a:ext cx="12353923"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a:solidFill>
                <a:srgbClr val="FFFFFF"/>
              </a:solidFill>
              <a:ea typeface="Helvetica"/>
              <a:cs typeface="Helvetica"/>
              <a:sym typeface="Helvetica"/>
            </a:endParaRPr>
          </a:p>
        </p:txBody>
      </p:sp>
      <p:sp>
        <p:nvSpPr>
          <p:cNvPr id="3" name="AutoShape 2" descr="窥豹一斑_搜狗百科"/>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solidFill>
                <a:srgbClr val="27292E"/>
              </a:solidFill>
            </a:endParaRPr>
          </a:p>
        </p:txBody>
      </p:sp>
      <p:sp>
        <p:nvSpPr>
          <p:cNvPr id="9" name="AutoShape 4" descr="窥豹一斑_搜狗百科"/>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solidFill>
                <a:srgbClr val="27292E"/>
              </a:solidFill>
            </a:endParaRPr>
          </a:p>
        </p:txBody>
      </p:sp>
      <p:grpSp>
        <p:nvGrpSpPr>
          <p:cNvPr id="4" name="组合 3"/>
          <p:cNvGrpSpPr/>
          <p:nvPr/>
        </p:nvGrpSpPr>
        <p:grpSpPr>
          <a:xfrm>
            <a:off x="1323974" y="0"/>
            <a:ext cx="10706101" cy="13716000"/>
            <a:chOff x="10467974" y="26142"/>
            <a:chExt cx="14145068" cy="13716000"/>
          </a:xfrm>
        </p:grpSpPr>
        <p:sp>
          <p:nvSpPr>
            <p:cNvPr id="5" name="Rectangle"/>
            <p:cNvSpPr/>
            <p:nvPr/>
          </p:nvSpPr>
          <p:spPr>
            <a:xfrm>
              <a:off x="10467975" y="26142"/>
              <a:ext cx="14145067" cy="13716000"/>
            </a:xfrm>
            <a:prstGeom prst="rect">
              <a:avLst/>
            </a:prstGeom>
            <a:solidFill>
              <a:schemeClr val="bg1">
                <a:alpha val="80000"/>
              </a:schemeClr>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dirty="0">
                <a:solidFill>
                  <a:srgbClr val="FFFFFF"/>
                </a:solidFill>
                <a:ea typeface="Helvetica"/>
                <a:cs typeface="Helvetica"/>
                <a:sym typeface="Helvetica"/>
              </a:endParaRPr>
            </a:p>
          </p:txBody>
        </p:sp>
        <p:sp>
          <p:nvSpPr>
            <p:cNvPr id="6" name="Rectangle"/>
            <p:cNvSpPr/>
            <p:nvPr/>
          </p:nvSpPr>
          <p:spPr>
            <a:xfrm>
              <a:off x="10467974" y="3245592"/>
              <a:ext cx="8458201" cy="76200"/>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sz="3200">
                <a:solidFill>
                  <a:srgbClr val="FFFFFF"/>
                </a:solidFill>
                <a:latin typeface="方正姚体" panose="02010601030101010101" pitchFamily="2" charset="-122"/>
                <a:ea typeface="方正姚体" panose="02010601030101010101" pitchFamily="2" charset="-122"/>
                <a:cs typeface="Helvetica"/>
                <a:sym typeface="Helvetica"/>
              </a:endParaRPr>
            </a:p>
          </p:txBody>
        </p:sp>
      </p:grpSp>
      <p:pic>
        <p:nvPicPr>
          <p:cNvPr id="25" name="Picture 5" descr="C:\Users\ZhaoShuai\Desktop\UE5_Logo.jpgUE5_Logo"/>
          <p:cNvPicPr/>
          <p:nvPr/>
        </p:nvPicPr>
        <p:blipFill rotWithShape="1">
          <a:blip r:embed="rId3"/>
          <a:srcRect/>
          <a:stretch>
            <a:fillRect/>
          </a:stretch>
        </p:blipFill>
        <p:spPr>
          <a:xfrm>
            <a:off x="1478915" y="1835664"/>
            <a:ext cx="1310870" cy="1310640"/>
          </a:xfrm>
          <a:prstGeom prst="rect">
            <a:avLst/>
          </a:prstGeom>
        </p:spPr>
      </p:pic>
      <p:sp>
        <p:nvSpPr>
          <p:cNvPr id="13" name="The Picture slide"/>
          <p:cNvSpPr txBox="1"/>
          <p:nvPr/>
        </p:nvSpPr>
        <p:spPr>
          <a:xfrm>
            <a:off x="2901543" y="1978023"/>
            <a:ext cx="8973592" cy="1025922"/>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6000" kern="0" cap="all" dirty="0" smtClean="0">
                <a:solidFill>
                  <a:srgbClr val="000000"/>
                </a:solidFill>
                <a:latin typeface="微软雅黑" panose="020B0503020204020204" pitchFamily="34" charset="-122"/>
                <a:ea typeface="微软雅黑" panose="020B0503020204020204" pitchFamily="34" charset="-122"/>
              </a:rPr>
              <a:t>纹理过滤</a:t>
            </a:r>
            <a:endParaRPr lang="zh-CN" sz="6000" kern="0" cap="all" dirty="0">
              <a:solidFill>
                <a:srgbClr val="000000"/>
              </a:solidFill>
              <a:latin typeface="微软雅黑" panose="020B0503020204020204" pitchFamily="34" charset="-122"/>
              <a:ea typeface="微软雅黑" panose="020B0503020204020204" pitchFamily="34" charset="-122"/>
            </a:endParaRPr>
          </a:p>
        </p:txBody>
      </p:sp>
      <p:sp>
        <p:nvSpPr>
          <p:cNvPr id="14"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2172449" y="4301679"/>
            <a:ext cx="8509002" cy="5457904"/>
          </a:xfrm>
          <a:prstGeom prst="rect">
            <a:avLst/>
          </a:prstGeom>
          <a:ln w="12700">
            <a:miter lim="400000"/>
          </a:ln>
        </p:spPr>
        <p:txBody>
          <a:bodyPr lIns="50800" tIns="50800" rIns="50800" bIns="50800" anchor="t">
            <a:spAutoFit/>
          </a:bodyPr>
          <a:lstStyle>
            <a:lvl1pPr algn="l">
              <a:defRPr sz="2400">
                <a:latin typeface="Helvetica"/>
                <a:ea typeface="Helvetica"/>
                <a:cs typeface="Helvetica"/>
                <a:sym typeface="Helvetica"/>
              </a:defRPr>
            </a:lvl1pPr>
          </a:lstStyle>
          <a:p>
            <a:pPr marL="457200" indent="-457200">
              <a:spcBef>
                <a:spcPts val="600"/>
              </a:spcBef>
              <a:spcAft>
                <a:spcPts val="600"/>
              </a:spcAft>
              <a:buFont typeface="Arial" panose="020B0604020202020204" pitchFamily="34" charset="0"/>
              <a:buChar char="•"/>
            </a:pPr>
            <a:r>
              <a:rPr lang="zh-CN" altLang="en-US" sz="3600" dirty="0" smtClean="0">
                <a:solidFill>
                  <a:srgbClr val="000000"/>
                </a:solidFill>
                <a:latin typeface="微软雅黑 Light" panose="020B0502040204020203" pitchFamily="34" charset="-122"/>
                <a:ea typeface="微软雅黑 Light" panose="020B0502040204020203" pitchFamily="34" charset="-122"/>
              </a:rPr>
              <a:t>重心坐标</a:t>
            </a:r>
            <a:r>
              <a:rPr lang="en-US" altLang="zh-CN" sz="3600" dirty="0">
                <a:solidFill>
                  <a:srgbClr val="000000"/>
                </a:solidFill>
                <a:latin typeface="微软雅黑 Light" panose="020B0502040204020203" pitchFamily="34" charset="-122"/>
                <a:ea typeface="微软雅黑 Light" panose="020B0502040204020203" pitchFamily="34" charset="-122"/>
              </a:rPr>
              <a:t> </a:t>
            </a:r>
            <a:r>
              <a:rPr lang="en-US" altLang="zh-CN" sz="3600" dirty="0" smtClean="0">
                <a:solidFill>
                  <a:srgbClr val="000000"/>
                </a:solidFill>
                <a:latin typeface="微软雅黑 Light" panose="020B0502040204020203" pitchFamily="34" charset="-122"/>
                <a:ea typeface="微软雅黑 Light" panose="020B0502040204020203" pitchFamily="34" charset="-122"/>
              </a:rPr>
              <a:t> -&gt; </a:t>
            </a:r>
            <a:r>
              <a:rPr lang="en-US" altLang="zh-CN" sz="3600" dirty="0" err="1" smtClean="0">
                <a:solidFill>
                  <a:srgbClr val="000000"/>
                </a:solidFill>
                <a:latin typeface="微软雅黑 Light" panose="020B0502040204020203" pitchFamily="34" charset="-122"/>
                <a:ea typeface="微软雅黑 Light" panose="020B0502040204020203" pitchFamily="34" charset="-122"/>
              </a:rPr>
              <a:t>uv</a:t>
            </a:r>
            <a:r>
              <a:rPr lang="en-US" altLang="zh-CN" sz="3600" dirty="0" smtClean="0">
                <a:solidFill>
                  <a:srgbClr val="000000"/>
                </a:solidFill>
                <a:latin typeface="微软雅黑 Light" panose="020B0502040204020203" pitchFamily="34" charset="-122"/>
                <a:ea typeface="微软雅黑 Light" panose="020B0502040204020203" pitchFamily="34" charset="-122"/>
              </a:rPr>
              <a:t> -&gt; </a:t>
            </a:r>
            <a:r>
              <a:rPr lang="zh-CN" altLang="en-US" sz="3600" dirty="0" smtClean="0">
                <a:solidFill>
                  <a:srgbClr val="000000"/>
                </a:solidFill>
                <a:latin typeface="微软雅黑 Light" panose="020B0502040204020203" pitchFamily="34" charset="-122"/>
                <a:ea typeface="微软雅黑 Light" panose="020B0502040204020203" pitchFamily="34" charset="-122"/>
              </a:rPr>
              <a:t>纹理查询</a:t>
            </a:r>
            <a:endParaRPr lang="en-US" altLang="zh-CN" sz="3600" dirty="0" smtClean="0">
              <a:solidFill>
                <a:srgbClr val="000000"/>
              </a:solidFill>
              <a:latin typeface="微软雅黑 Light" panose="020B0502040204020203" pitchFamily="34" charset="-122"/>
              <a:ea typeface="微软雅黑 Light" panose="020B0502040204020203" pitchFamily="34" charset="-122"/>
            </a:endParaRPr>
          </a:p>
          <a:p>
            <a:pPr marL="457200" indent="-457200">
              <a:spcBef>
                <a:spcPts val="600"/>
              </a:spcBef>
              <a:spcAft>
                <a:spcPts val="600"/>
              </a:spcAft>
              <a:buFont typeface="Arial" panose="020B0604020202020204" pitchFamily="34" charset="0"/>
              <a:buChar char="•"/>
            </a:pPr>
            <a:r>
              <a:rPr lang="zh-CN" altLang="en-US" sz="3600" dirty="0">
                <a:solidFill>
                  <a:srgbClr val="000000"/>
                </a:solidFill>
                <a:latin typeface="微软雅黑 Light" panose="020B0502040204020203" pitchFamily="34" charset="-122"/>
                <a:ea typeface="微软雅黑 Light" panose="020B0502040204020203" pitchFamily="34" charset="-122"/>
              </a:rPr>
              <a:t>纹理</a:t>
            </a:r>
            <a:r>
              <a:rPr lang="zh-CN" altLang="en-US" sz="3600" dirty="0" smtClean="0">
                <a:solidFill>
                  <a:srgbClr val="000000"/>
                </a:solidFill>
                <a:latin typeface="微软雅黑 Light" panose="020B0502040204020203" pitchFamily="34" charset="-122"/>
                <a:ea typeface="微软雅黑 Light" panose="020B0502040204020203" pitchFamily="34" charset="-122"/>
              </a:rPr>
              <a:t>和屏幕分辨率不一致怎么办？纹理过滤（采样）</a:t>
            </a:r>
            <a:endParaRPr lang="en-US" altLang="zh-CN" sz="3600" dirty="0" smtClean="0">
              <a:solidFill>
                <a:srgbClr val="000000"/>
              </a:solidFill>
              <a:latin typeface="微软雅黑 Light" panose="020B0502040204020203" pitchFamily="34" charset="-122"/>
              <a:ea typeface="微软雅黑 Light" panose="020B0502040204020203" pitchFamily="34" charset="-122"/>
            </a:endParaRPr>
          </a:p>
          <a:p>
            <a:pPr marL="457200" indent="-457200">
              <a:spcBef>
                <a:spcPts val="600"/>
              </a:spcBef>
              <a:spcAft>
                <a:spcPts val="600"/>
              </a:spcAft>
              <a:buFont typeface="Arial" panose="020B0604020202020204" pitchFamily="34" charset="0"/>
              <a:buChar char="•"/>
            </a:pPr>
            <a:r>
              <a:rPr lang="zh-CN" altLang="en-US" sz="3600" dirty="0" smtClean="0">
                <a:solidFill>
                  <a:srgbClr val="000000"/>
                </a:solidFill>
                <a:latin typeface="微软雅黑 Light" panose="020B0502040204020203" pitchFamily="34" charset="-122"/>
                <a:ea typeface="微软雅黑 Light" panose="020B0502040204020203" pitchFamily="34" charset="-122"/>
              </a:rPr>
              <a:t>采样种类：</a:t>
            </a:r>
            <a:endParaRPr lang="en-US" altLang="zh-CN" sz="3600" dirty="0" smtClean="0">
              <a:solidFill>
                <a:srgbClr val="000000"/>
              </a:solidFill>
              <a:latin typeface="微软雅黑 Light" panose="020B0502040204020203" pitchFamily="34" charset="-122"/>
              <a:ea typeface="微软雅黑 Light" panose="020B0502040204020203" pitchFamily="34" charset="-122"/>
            </a:endParaRPr>
          </a:p>
          <a:p>
            <a:pPr marL="1428750" lvl="1" indent="-514350">
              <a:spcBef>
                <a:spcPts val="600"/>
              </a:spcBef>
              <a:spcAft>
                <a:spcPts val="600"/>
              </a:spcAft>
              <a:buFont typeface="+mj-lt"/>
              <a:buAutoNum type="arabicPeriod"/>
            </a:pPr>
            <a:r>
              <a:rPr lang="zh-CN" altLang="en-US" dirty="0" smtClean="0">
                <a:solidFill>
                  <a:srgbClr val="000000"/>
                </a:solidFill>
                <a:latin typeface="微软雅黑 Light" panose="020B0502040204020203" pitchFamily="34" charset="-122"/>
                <a:ea typeface="微软雅黑 Light" panose="020B0502040204020203" pitchFamily="34" charset="-122"/>
              </a:rPr>
              <a:t>最近邻</a:t>
            </a:r>
            <a:endParaRPr lang="en-US" altLang="zh-CN" dirty="0" smtClean="0">
              <a:solidFill>
                <a:srgbClr val="000000"/>
              </a:solidFill>
              <a:latin typeface="微软雅黑 Light" panose="020B0502040204020203" pitchFamily="34" charset="-122"/>
              <a:ea typeface="微软雅黑 Light" panose="020B0502040204020203" pitchFamily="34" charset="-122"/>
            </a:endParaRPr>
          </a:p>
          <a:p>
            <a:pPr marL="1428750" lvl="1" indent="-514350">
              <a:spcBef>
                <a:spcPts val="600"/>
              </a:spcBef>
              <a:spcAft>
                <a:spcPts val="600"/>
              </a:spcAft>
              <a:buFont typeface="+mj-lt"/>
              <a:buAutoNum type="arabicPeriod"/>
            </a:pPr>
            <a:r>
              <a:rPr lang="zh-CN" altLang="en-US" dirty="0">
                <a:solidFill>
                  <a:srgbClr val="000000"/>
                </a:solidFill>
                <a:latin typeface="微软雅黑 Light" panose="020B0502040204020203" pitchFamily="34" charset="-122"/>
                <a:ea typeface="微软雅黑 Light" panose="020B0502040204020203" pitchFamily="34" charset="-122"/>
              </a:rPr>
              <a:t>双</a:t>
            </a:r>
            <a:r>
              <a:rPr lang="zh-CN" altLang="en-US" dirty="0" smtClean="0">
                <a:solidFill>
                  <a:srgbClr val="000000"/>
                </a:solidFill>
                <a:latin typeface="微软雅黑 Light" panose="020B0502040204020203" pitchFamily="34" charset="-122"/>
                <a:ea typeface="微软雅黑 Light" panose="020B0502040204020203" pitchFamily="34" charset="-122"/>
              </a:rPr>
              <a:t>线性</a:t>
            </a:r>
            <a:endParaRPr lang="en-US" altLang="zh-CN" dirty="0" smtClean="0">
              <a:solidFill>
                <a:srgbClr val="000000"/>
              </a:solidFill>
              <a:latin typeface="微软雅黑 Light" panose="020B0502040204020203" pitchFamily="34" charset="-122"/>
              <a:ea typeface="微软雅黑 Light" panose="020B0502040204020203" pitchFamily="34" charset="-122"/>
            </a:endParaRPr>
          </a:p>
          <a:p>
            <a:pPr marL="1428750" lvl="1" indent="-514350">
              <a:spcBef>
                <a:spcPts val="600"/>
              </a:spcBef>
              <a:spcAft>
                <a:spcPts val="600"/>
              </a:spcAft>
              <a:buFont typeface="+mj-lt"/>
              <a:buAutoNum type="arabicPeriod"/>
            </a:pPr>
            <a:r>
              <a:rPr lang="zh-CN" altLang="en-US" dirty="0">
                <a:solidFill>
                  <a:srgbClr val="000000"/>
                </a:solidFill>
                <a:latin typeface="微软雅黑 Light" panose="020B0502040204020203" pitchFamily="34" charset="-122"/>
                <a:ea typeface="微软雅黑 Light" panose="020B0502040204020203" pitchFamily="34" charset="-122"/>
                <a:hlinkClick r:id="rId4"/>
              </a:rPr>
              <a:t>三</a:t>
            </a:r>
            <a:r>
              <a:rPr lang="zh-CN" altLang="en-US" dirty="0" smtClean="0">
                <a:solidFill>
                  <a:srgbClr val="000000"/>
                </a:solidFill>
                <a:latin typeface="微软雅黑 Light" panose="020B0502040204020203" pitchFamily="34" charset="-122"/>
                <a:ea typeface="微软雅黑 Light" panose="020B0502040204020203" pitchFamily="34" charset="-122"/>
                <a:hlinkClick r:id="rId4"/>
              </a:rPr>
              <a:t>线性</a:t>
            </a:r>
            <a:endParaRPr lang="en-US" altLang="zh-CN" dirty="0" smtClean="0">
              <a:solidFill>
                <a:srgbClr val="000000"/>
              </a:solidFill>
              <a:latin typeface="微软雅黑 Light" panose="020B0502040204020203" pitchFamily="34" charset="-122"/>
              <a:ea typeface="微软雅黑 Light" panose="020B0502040204020203" pitchFamily="34" charset="-122"/>
            </a:endParaRPr>
          </a:p>
          <a:p>
            <a:pPr marL="1428750" lvl="1" indent="-514350">
              <a:spcBef>
                <a:spcPts val="600"/>
              </a:spcBef>
              <a:spcAft>
                <a:spcPts val="600"/>
              </a:spcAft>
              <a:buFont typeface="+mj-lt"/>
              <a:buAutoNum type="arabicPeriod"/>
            </a:pPr>
            <a:r>
              <a:rPr lang="zh-CN" altLang="en-US" dirty="0" smtClean="0">
                <a:solidFill>
                  <a:srgbClr val="000000"/>
                </a:solidFill>
                <a:latin typeface="微软雅黑 Light" panose="020B0502040204020203" pitchFamily="34" charset="-122"/>
                <a:ea typeface="微软雅黑 Light" panose="020B0502040204020203" pitchFamily="34" charset="-122"/>
                <a:hlinkClick r:id="rId5"/>
              </a:rPr>
              <a:t>各向异性</a:t>
            </a:r>
            <a:endParaRPr lang="zh-CN" dirty="0">
              <a:solidFill>
                <a:srgbClr val="000000"/>
              </a:solidFill>
              <a:latin typeface="微软雅黑 Light" panose="020B0502040204020203" pitchFamily="34" charset="-122"/>
              <a:ea typeface="微软雅黑 Light" panose="020B0502040204020203" pitchFamily="34" charset="-122"/>
            </a:endParaRPr>
          </a:p>
        </p:txBody>
      </p:sp>
      <p:pic>
        <p:nvPicPr>
          <p:cNvPr id="16" name="图片 15"/>
          <p:cNvPicPr>
            <a:picLocks noChangeAspect="1"/>
          </p:cNvPicPr>
          <p:nvPr/>
        </p:nvPicPr>
        <p:blipFill>
          <a:blip r:embed="rId6"/>
          <a:stretch>
            <a:fillRect/>
          </a:stretch>
        </p:blipFill>
        <p:spPr>
          <a:xfrm>
            <a:off x="12163118" y="649447"/>
            <a:ext cx="11982450" cy="4791075"/>
          </a:xfrm>
          <a:prstGeom prst="rect">
            <a:avLst/>
          </a:prstGeom>
        </p:spPr>
      </p:pic>
      <p:pic>
        <p:nvPicPr>
          <p:cNvPr id="21" name="图片 20"/>
          <p:cNvPicPr>
            <a:picLocks noChangeAspect="1"/>
          </p:cNvPicPr>
          <p:nvPr/>
        </p:nvPicPr>
        <p:blipFill>
          <a:blip r:embed="rId7"/>
          <a:stretch>
            <a:fillRect/>
          </a:stretch>
        </p:blipFill>
        <p:spPr>
          <a:xfrm>
            <a:off x="12141833" y="5681670"/>
            <a:ext cx="12087225" cy="7315200"/>
          </a:xfrm>
          <a:prstGeom prst="rect">
            <a:avLst/>
          </a:prstGeom>
        </p:spPr>
      </p:pic>
    </p:spTree>
    <p:extLst>
      <p:ext uri="{BB962C8B-B14F-4D97-AF65-F5344CB8AC3E}">
        <p14:creationId xmlns:p14="http://schemas.microsoft.com/office/powerpoint/2010/main" val="79257156"/>
      </p:ext>
    </p:extLst>
  </p:cSld>
  <p:clrMapOvr>
    <a:masterClrMapping/>
  </p:clrMapOvr>
  <p:transition spd="med"/>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9" name="Rectangle 2"/>
          <p:cNvSpPr/>
          <p:nvPr/>
        </p:nvSpPr>
        <p:spPr>
          <a:xfrm>
            <a:off x="12030075" y="0"/>
            <a:ext cx="12353923"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a:solidFill>
                <a:srgbClr val="FFFFFF"/>
              </a:solidFill>
              <a:ea typeface="Helvetica"/>
              <a:cs typeface="Helvetica"/>
              <a:sym typeface="Helvetica"/>
            </a:endParaRPr>
          </a:p>
        </p:txBody>
      </p:sp>
      <p:sp>
        <p:nvSpPr>
          <p:cNvPr id="3" name="AutoShape 2" descr="窥豹一斑_搜狗百科"/>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solidFill>
                <a:srgbClr val="27292E"/>
              </a:solidFill>
            </a:endParaRPr>
          </a:p>
        </p:txBody>
      </p:sp>
      <p:sp>
        <p:nvSpPr>
          <p:cNvPr id="9" name="AutoShape 4" descr="窥豹一斑_搜狗百科"/>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solidFill>
                <a:srgbClr val="27292E"/>
              </a:solidFill>
            </a:endParaRPr>
          </a:p>
        </p:txBody>
      </p:sp>
      <p:grpSp>
        <p:nvGrpSpPr>
          <p:cNvPr id="4" name="组合 3"/>
          <p:cNvGrpSpPr/>
          <p:nvPr/>
        </p:nvGrpSpPr>
        <p:grpSpPr>
          <a:xfrm>
            <a:off x="1323974" y="0"/>
            <a:ext cx="10706101" cy="13716000"/>
            <a:chOff x="10467974" y="26142"/>
            <a:chExt cx="14145068" cy="13716000"/>
          </a:xfrm>
        </p:grpSpPr>
        <p:sp>
          <p:nvSpPr>
            <p:cNvPr id="5" name="Rectangle"/>
            <p:cNvSpPr/>
            <p:nvPr/>
          </p:nvSpPr>
          <p:spPr>
            <a:xfrm>
              <a:off x="10467975" y="26142"/>
              <a:ext cx="14145067" cy="13716000"/>
            </a:xfrm>
            <a:prstGeom prst="rect">
              <a:avLst/>
            </a:prstGeom>
            <a:solidFill>
              <a:schemeClr val="bg1">
                <a:alpha val="80000"/>
              </a:schemeClr>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dirty="0">
                <a:solidFill>
                  <a:srgbClr val="FFFFFF"/>
                </a:solidFill>
                <a:ea typeface="Helvetica"/>
                <a:cs typeface="Helvetica"/>
                <a:sym typeface="Helvetica"/>
              </a:endParaRPr>
            </a:p>
          </p:txBody>
        </p:sp>
        <p:sp>
          <p:nvSpPr>
            <p:cNvPr id="6" name="Rectangle"/>
            <p:cNvSpPr/>
            <p:nvPr/>
          </p:nvSpPr>
          <p:spPr>
            <a:xfrm>
              <a:off x="10467974" y="3245592"/>
              <a:ext cx="8458201" cy="76200"/>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sz="3200">
                <a:solidFill>
                  <a:srgbClr val="FFFFFF"/>
                </a:solidFill>
                <a:latin typeface="方正姚体" panose="02010601030101010101" pitchFamily="2" charset="-122"/>
                <a:ea typeface="方正姚体" panose="02010601030101010101" pitchFamily="2" charset="-122"/>
                <a:cs typeface="Helvetica"/>
                <a:sym typeface="Helvetica"/>
              </a:endParaRPr>
            </a:p>
          </p:txBody>
        </p:sp>
      </p:grpSp>
      <p:pic>
        <p:nvPicPr>
          <p:cNvPr id="25" name="Picture 5" descr="C:\Users\ZhaoShuai\Desktop\UE5_Logo.jpgUE5_Logo"/>
          <p:cNvPicPr/>
          <p:nvPr/>
        </p:nvPicPr>
        <p:blipFill rotWithShape="1">
          <a:blip r:embed="rId3"/>
          <a:srcRect/>
          <a:stretch>
            <a:fillRect/>
          </a:stretch>
        </p:blipFill>
        <p:spPr>
          <a:xfrm>
            <a:off x="1478915" y="1835664"/>
            <a:ext cx="1310870" cy="1310640"/>
          </a:xfrm>
          <a:prstGeom prst="rect">
            <a:avLst/>
          </a:prstGeom>
        </p:spPr>
      </p:pic>
      <p:sp>
        <p:nvSpPr>
          <p:cNvPr id="13" name="The Picture slide"/>
          <p:cNvSpPr txBox="1"/>
          <p:nvPr/>
        </p:nvSpPr>
        <p:spPr>
          <a:xfrm>
            <a:off x="2901543" y="1978023"/>
            <a:ext cx="8973592" cy="1025922"/>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en-US" altLang="zh-CN" sz="6000" kern="0" cap="all" dirty="0" err="1">
                <a:solidFill>
                  <a:srgbClr val="000000"/>
                </a:solidFill>
                <a:latin typeface="宋体" panose="02010600030101010101" pitchFamily="2" charset="-122"/>
              </a:rPr>
              <a:t>Mipmap</a:t>
            </a:r>
            <a:endParaRPr lang="zh-CN" altLang="zh-CN" sz="6000" kern="0" cap="all" dirty="0">
              <a:solidFill>
                <a:srgbClr val="000000"/>
              </a:solidFill>
            </a:endParaRPr>
          </a:p>
        </p:txBody>
      </p:sp>
      <p:sp>
        <p:nvSpPr>
          <p:cNvPr id="17"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2172449" y="4301679"/>
            <a:ext cx="8509002" cy="3334246"/>
          </a:xfrm>
          <a:prstGeom prst="rect">
            <a:avLst/>
          </a:prstGeom>
          <a:ln w="12700">
            <a:miter lim="400000"/>
          </a:ln>
        </p:spPr>
        <p:txBody>
          <a:bodyPr lIns="50800" tIns="50800" rIns="50800" bIns="50800" anchor="t">
            <a:spAutoFit/>
          </a:bodyPr>
          <a:lstStyle>
            <a:lvl1pPr algn="l">
              <a:defRPr sz="2400">
                <a:latin typeface="Helvetica"/>
                <a:ea typeface="Helvetica"/>
                <a:cs typeface="Helvetica"/>
                <a:sym typeface="Helvetica"/>
              </a:defRPr>
            </a:lvl1pPr>
          </a:lstStyle>
          <a:p>
            <a:pPr marL="457200" indent="-457200">
              <a:spcBef>
                <a:spcPts val="600"/>
              </a:spcBef>
              <a:spcAft>
                <a:spcPts val="600"/>
              </a:spcAft>
              <a:buFont typeface="Arial" panose="020B0604020202020204" pitchFamily="34" charset="0"/>
              <a:buChar char="•"/>
            </a:pPr>
            <a:r>
              <a:rPr lang="zh-CN" altLang="en-US" sz="3600" dirty="0" smtClean="0">
                <a:solidFill>
                  <a:srgbClr val="000000"/>
                </a:solidFill>
                <a:latin typeface="微软雅黑 Light" panose="020B0502040204020203" pitchFamily="34" charset="-122"/>
                <a:ea typeface="微软雅黑 Light" panose="020B0502040204020203" pitchFamily="34" charset="-122"/>
              </a:rPr>
              <a:t>为什么需要引入</a:t>
            </a:r>
            <a:r>
              <a:rPr lang="en-US" altLang="zh-CN" sz="3600" dirty="0" err="1" smtClean="0">
                <a:solidFill>
                  <a:srgbClr val="000000"/>
                </a:solidFill>
                <a:latin typeface="微软雅黑 Light" panose="020B0502040204020203" pitchFamily="34" charset="-122"/>
                <a:ea typeface="微软雅黑 Light" panose="020B0502040204020203" pitchFamily="34" charset="-122"/>
              </a:rPr>
              <a:t>Mipmap</a:t>
            </a:r>
            <a:r>
              <a:rPr lang="en-US" altLang="zh-CN" sz="3600" dirty="0" smtClean="0">
                <a:solidFill>
                  <a:srgbClr val="000000"/>
                </a:solidFill>
                <a:latin typeface="微软雅黑 Light" panose="020B0502040204020203" pitchFamily="34" charset="-122"/>
                <a:ea typeface="微软雅黑 Light" panose="020B0502040204020203" pitchFamily="34" charset="-122"/>
              </a:rPr>
              <a:t>?</a:t>
            </a:r>
          </a:p>
          <a:p>
            <a:pPr marL="457200" indent="-457200">
              <a:spcBef>
                <a:spcPts val="600"/>
              </a:spcBef>
              <a:spcAft>
                <a:spcPts val="600"/>
              </a:spcAft>
              <a:buFont typeface="Arial" panose="020B0604020202020204" pitchFamily="34" charset="0"/>
              <a:buChar char="•"/>
            </a:pPr>
            <a:r>
              <a:rPr lang="en-US" altLang="zh-CN" sz="3600" dirty="0" err="1" smtClean="0">
                <a:solidFill>
                  <a:srgbClr val="000000"/>
                </a:solidFill>
                <a:latin typeface="微软雅黑 Light" panose="020B0502040204020203" pitchFamily="34" charset="-122"/>
                <a:ea typeface="微软雅黑 Light" panose="020B0502040204020203" pitchFamily="34" charset="-122"/>
              </a:rPr>
              <a:t>Mipmap</a:t>
            </a:r>
            <a:r>
              <a:rPr lang="en-US" altLang="zh-CN" sz="3600" dirty="0" smtClean="0">
                <a:solidFill>
                  <a:srgbClr val="000000"/>
                </a:solidFill>
                <a:latin typeface="微软雅黑 Light" panose="020B0502040204020203" pitchFamily="34" charset="-122"/>
                <a:ea typeface="微软雅黑 Light" panose="020B0502040204020203" pitchFamily="34" charset="-122"/>
              </a:rPr>
              <a:t>: </a:t>
            </a:r>
            <a:r>
              <a:rPr lang="zh-CN" altLang="en-US" sz="3600" dirty="0" smtClean="0">
                <a:solidFill>
                  <a:srgbClr val="000000"/>
                </a:solidFill>
                <a:latin typeface="微软雅黑 Light" panose="020B0502040204020203" pitchFamily="34" charset="-122"/>
                <a:ea typeface="微软雅黑 Light" panose="020B0502040204020203" pitchFamily="34" charset="-122"/>
              </a:rPr>
              <a:t>每</a:t>
            </a:r>
            <a:r>
              <a:rPr lang="zh-CN" altLang="en-US" sz="3600" dirty="0">
                <a:solidFill>
                  <a:srgbClr val="000000"/>
                </a:solidFill>
                <a:latin typeface="微软雅黑 Light" panose="020B0502040204020203" pitchFamily="34" charset="-122"/>
                <a:ea typeface="微软雅黑 Light" panose="020B0502040204020203" pitchFamily="34" charset="-122"/>
              </a:rPr>
              <a:t>张纹理建立低分辨率位图序列，每张位图宽高为前一张</a:t>
            </a:r>
            <a:r>
              <a:rPr lang="zh-CN" altLang="en-US" sz="3600" dirty="0" smtClean="0">
                <a:solidFill>
                  <a:srgbClr val="000000"/>
                </a:solidFill>
                <a:latin typeface="微软雅黑 Light" panose="020B0502040204020203" pitchFamily="34" charset="-122"/>
                <a:ea typeface="微软雅黑 Light" panose="020B0502040204020203" pitchFamily="34" charset="-122"/>
              </a:rPr>
              <a:t>一半</a:t>
            </a:r>
            <a:endParaRPr lang="en-US" altLang="zh-CN" sz="3600" dirty="0" smtClean="0">
              <a:solidFill>
                <a:srgbClr val="000000"/>
              </a:solidFill>
              <a:latin typeface="微软雅黑 Light" panose="020B0502040204020203" pitchFamily="34" charset="-122"/>
              <a:ea typeface="微软雅黑 Light" panose="020B0502040204020203" pitchFamily="34" charset="-122"/>
            </a:endParaRPr>
          </a:p>
          <a:p>
            <a:pPr>
              <a:spcBef>
                <a:spcPts val="600"/>
              </a:spcBef>
              <a:spcAft>
                <a:spcPts val="600"/>
              </a:spcAft>
            </a:pPr>
            <a:endParaRPr lang="en-US" altLang="zh-CN" sz="3600" dirty="0" smtClean="0">
              <a:solidFill>
                <a:srgbClr val="000000"/>
              </a:solidFill>
              <a:latin typeface="微软雅黑 Light" panose="020B0502040204020203" pitchFamily="34" charset="-122"/>
              <a:ea typeface="微软雅黑 Light" panose="020B0502040204020203" pitchFamily="34" charset="-122"/>
            </a:endParaRPr>
          </a:p>
          <a:p>
            <a:pPr marL="457200" indent="-457200">
              <a:spcBef>
                <a:spcPts val="600"/>
              </a:spcBef>
              <a:spcAft>
                <a:spcPts val="600"/>
              </a:spcAft>
              <a:buFont typeface="Arial" panose="020B0604020202020204" pitchFamily="34" charset="0"/>
              <a:buChar char="•"/>
            </a:pPr>
            <a:endParaRPr lang="zh-CN" altLang="zh-CN" sz="3600" dirty="0">
              <a:solidFill>
                <a:srgbClr val="000000"/>
              </a:solidFill>
              <a:latin typeface="微软雅黑 Light" panose="020B0502040204020203" pitchFamily="34" charset="-122"/>
              <a:ea typeface="微软雅黑 Light" panose="020B0502040204020203" pitchFamily="34" charset="-122"/>
            </a:endParaRPr>
          </a:p>
        </p:txBody>
      </p:sp>
      <p:pic>
        <p:nvPicPr>
          <p:cNvPr id="18" name="图片 17"/>
          <p:cNvPicPr>
            <a:picLocks noChangeAspect="1"/>
          </p:cNvPicPr>
          <p:nvPr/>
        </p:nvPicPr>
        <p:blipFill>
          <a:blip r:embed="rId4"/>
          <a:stretch>
            <a:fillRect/>
          </a:stretch>
        </p:blipFill>
        <p:spPr>
          <a:xfrm>
            <a:off x="12139611" y="312738"/>
            <a:ext cx="12134850" cy="6705600"/>
          </a:xfrm>
          <a:prstGeom prst="rect">
            <a:avLst/>
          </a:prstGeom>
        </p:spPr>
      </p:pic>
      <p:pic>
        <p:nvPicPr>
          <p:cNvPr id="20" name="图片 19"/>
          <p:cNvPicPr>
            <a:picLocks noChangeAspect="1"/>
          </p:cNvPicPr>
          <p:nvPr/>
        </p:nvPicPr>
        <p:blipFill>
          <a:blip r:embed="rId5"/>
          <a:stretch>
            <a:fillRect/>
          </a:stretch>
        </p:blipFill>
        <p:spPr>
          <a:xfrm>
            <a:off x="12139611" y="6934850"/>
            <a:ext cx="12106275" cy="6677025"/>
          </a:xfrm>
          <a:prstGeom prst="rect">
            <a:avLst/>
          </a:prstGeom>
        </p:spPr>
      </p:pic>
    </p:spTree>
    <p:extLst>
      <p:ext uri="{BB962C8B-B14F-4D97-AF65-F5344CB8AC3E}">
        <p14:creationId xmlns:p14="http://schemas.microsoft.com/office/powerpoint/2010/main" val="475451602"/>
      </p:ext>
    </p:extLst>
  </p:cSld>
  <p:clrMapOvr>
    <a:masterClrMapping/>
  </p:clrMapOvr>
  <p:transition spd="med"/>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9" name="Rectangle 2"/>
          <p:cNvSpPr/>
          <p:nvPr/>
        </p:nvSpPr>
        <p:spPr>
          <a:xfrm>
            <a:off x="12030075" y="0"/>
            <a:ext cx="12353923"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a:solidFill>
                <a:srgbClr val="FFFFFF"/>
              </a:solidFill>
              <a:ea typeface="Helvetica"/>
              <a:cs typeface="Helvetica"/>
              <a:sym typeface="Helvetica"/>
            </a:endParaRPr>
          </a:p>
        </p:txBody>
      </p:sp>
      <p:sp>
        <p:nvSpPr>
          <p:cNvPr id="3" name="AutoShape 2" descr="窥豹一斑_搜狗百科"/>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solidFill>
                <a:srgbClr val="27292E"/>
              </a:solidFill>
            </a:endParaRPr>
          </a:p>
        </p:txBody>
      </p:sp>
      <p:sp>
        <p:nvSpPr>
          <p:cNvPr id="9" name="AutoShape 4" descr="窥豹一斑_搜狗百科"/>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solidFill>
                <a:srgbClr val="27292E"/>
              </a:solidFill>
            </a:endParaRPr>
          </a:p>
        </p:txBody>
      </p:sp>
      <p:grpSp>
        <p:nvGrpSpPr>
          <p:cNvPr id="4" name="组合 3"/>
          <p:cNvGrpSpPr/>
          <p:nvPr/>
        </p:nvGrpSpPr>
        <p:grpSpPr>
          <a:xfrm>
            <a:off x="1323974" y="0"/>
            <a:ext cx="10706101" cy="13716000"/>
            <a:chOff x="10467974" y="26142"/>
            <a:chExt cx="14145068" cy="13716000"/>
          </a:xfrm>
        </p:grpSpPr>
        <p:sp>
          <p:nvSpPr>
            <p:cNvPr id="5" name="Rectangle"/>
            <p:cNvSpPr/>
            <p:nvPr/>
          </p:nvSpPr>
          <p:spPr>
            <a:xfrm>
              <a:off x="10467975" y="26142"/>
              <a:ext cx="14145067" cy="13716000"/>
            </a:xfrm>
            <a:prstGeom prst="rect">
              <a:avLst/>
            </a:prstGeom>
            <a:solidFill>
              <a:schemeClr val="bg1">
                <a:alpha val="80000"/>
              </a:schemeClr>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dirty="0">
                <a:solidFill>
                  <a:srgbClr val="FFFFFF"/>
                </a:solidFill>
                <a:ea typeface="Helvetica"/>
                <a:cs typeface="Helvetica"/>
                <a:sym typeface="Helvetica"/>
              </a:endParaRPr>
            </a:p>
          </p:txBody>
        </p:sp>
        <p:sp>
          <p:nvSpPr>
            <p:cNvPr id="6" name="Rectangle"/>
            <p:cNvSpPr/>
            <p:nvPr/>
          </p:nvSpPr>
          <p:spPr>
            <a:xfrm>
              <a:off x="10467974" y="3245592"/>
              <a:ext cx="8458201" cy="76200"/>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sz="3200">
                <a:solidFill>
                  <a:srgbClr val="FFFFFF"/>
                </a:solidFill>
                <a:latin typeface="方正姚体" panose="02010601030101010101" pitchFamily="2" charset="-122"/>
                <a:ea typeface="方正姚体" panose="02010601030101010101" pitchFamily="2" charset="-122"/>
                <a:cs typeface="Helvetica"/>
                <a:sym typeface="Helvetica"/>
              </a:endParaRPr>
            </a:p>
          </p:txBody>
        </p:sp>
      </p:grpSp>
      <p:pic>
        <p:nvPicPr>
          <p:cNvPr id="25" name="Picture 5" descr="C:\Users\ZhaoShuai\Desktop\UE5_Logo.jpgUE5_Logo"/>
          <p:cNvPicPr/>
          <p:nvPr/>
        </p:nvPicPr>
        <p:blipFill rotWithShape="1">
          <a:blip r:embed="rId3"/>
          <a:srcRect/>
          <a:stretch>
            <a:fillRect/>
          </a:stretch>
        </p:blipFill>
        <p:spPr>
          <a:xfrm>
            <a:off x="1478915" y="1835664"/>
            <a:ext cx="1310870" cy="1310640"/>
          </a:xfrm>
          <a:prstGeom prst="rect">
            <a:avLst/>
          </a:prstGeom>
        </p:spPr>
      </p:pic>
      <p:sp>
        <p:nvSpPr>
          <p:cNvPr id="14" name="The Picture slide"/>
          <p:cNvSpPr txBox="1"/>
          <p:nvPr/>
        </p:nvSpPr>
        <p:spPr>
          <a:xfrm>
            <a:off x="2789785" y="1978023"/>
            <a:ext cx="8973592" cy="1025922"/>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en-US" altLang="zh-CN" sz="6000" kern="0" cap="all" dirty="0" err="1" smtClean="0">
                <a:solidFill>
                  <a:srgbClr val="000000"/>
                </a:solidFill>
                <a:latin typeface="微软雅黑" panose="020B0503020204020204" pitchFamily="34" charset="-122"/>
                <a:ea typeface="微软雅黑" panose="020B0503020204020204" pitchFamily="34" charset="-122"/>
              </a:rPr>
              <a:t>Mipmap</a:t>
            </a:r>
            <a:r>
              <a:rPr lang="zh-CN" altLang="en-US" sz="6000" kern="0" cap="all" dirty="0" smtClean="0">
                <a:solidFill>
                  <a:srgbClr val="000000"/>
                </a:solidFill>
                <a:latin typeface="微软雅黑" panose="020B0503020204020204" pitchFamily="34" charset="-122"/>
                <a:ea typeface="微软雅黑" panose="020B0503020204020204" pitchFamily="34" charset="-122"/>
              </a:rPr>
              <a:t>查询</a:t>
            </a:r>
            <a:endParaRPr lang="zh-CN" sz="6000" kern="0" cap="all" dirty="0">
              <a:solidFill>
                <a:srgbClr val="000000"/>
              </a:solidFill>
              <a:latin typeface="微软雅黑" panose="020B0503020204020204" pitchFamily="34" charset="-122"/>
              <a:ea typeface="微软雅黑" panose="020B0503020204020204" pitchFamily="34" charset="-122"/>
            </a:endParaRPr>
          </a:p>
        </p:txBody>
      </p:sp>
      <p:sp>
        <p:nvSpPr>
          <p:cNvPr id="1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2265102" y="4226785"/>
            <a:ext cx="9102554" cy="4288353"/>
          </a:xfrm>
          <a:prstGeom prst="rect">
            <a:avLst/>
          </a:prstGeom>
          <a:ln w="12700">
            <a:miter lim="400000"/>
          </a:ln>
        </p:spPr>
        <p:txBody>
          <a:bodyPr wrap="square" lIns="50800" tIns="50800" rIns="50800" bIns="50800" anchor="t">
            <a:spAutoFit/>
          </a:bodyPr>
          <a:lstStyle>
            <a:lvl1pPr algn="l">
              <a:defRPr sz="2400">
                <a:latin typeface="Helvetica"/>
                <a:ea typeface="Helvetica"/>
                <a:cs typeface="Helvetica"/>
                <a:sym typeface="Helvetica"/>
              </a:defRPr>
            </a:lvl1pPr>
          </a:lstStyle>
          <a:p>
            <a:pPr marL="457200" indent="-457200">
              <a:spcBef>
                <a:spcPts val="600"/>
              </a:spcBef>
              <a:spcAft>
                <a:spcPts val="600"/>
              </a:spcAft>
              <a:buFont typeface="Arial" panose="020B0604020202020204" pitchFamily="34" charset="0"/>
              <a:buChar char="•"/>
            </a:pPr>
            <a:r>
              <a:rPr lang="zh-CN" altLang="en-US" sz="3600" dirty="0" smtClean="0">
                <a:solidFill>
                  <a:srgbClr val="000000"/>
                </a:solidFill>
                <a:latin typeface="微软雅黑 Light" panose="020B0502040204020203" pitchFamily="34" charset="-122"/>
                <a:ea typeface="微软雅黑 Light" panose="020B0502040204020203" pitchFamily="34" charset="-122"/>
              </a:rPr>
              <a:t>计算屏幕像素映射到纹理空间范围。</a:t>
            </a:r>
            <a:r>
              <a:rPr lang="en-US" altLang="zh-CN" sz="3600" dirty="0" smtClean="0">
                <a:solidFill>
                  <a:srgbClr val="000000"/>
                </a:solidFill>
                <a:latin typeface="微软雅黑 Light" panose="020B0502040204020203" pitchFamily="34" charset="-122"/>
                <a:ea typeface="微软雅黑 Light" panose="020B0502040204020203" pitchFamily="34" charset="-122"/>
              </a:rPr>
              <a:t>(</a:t>
            </a:r>
            <a:r>
              <a:rPr lang="zh-CN" altLang="en-US" sz="3600" dirty="0" smtClean="0">
                <a:solidFill>
                  <a:srgbClr val="000000"/>
                </a:solidFill>
                <a:latin typeface="微软雅黑 Light" panose="020B0502040204020203" pitchFamily="34" charset="-122"/>
                <a:ea typeface="微软雅黑 Light" panose="020B0502040204020203" pitchFamily="34" charset="-122"/>
              </a:rPr>
              <a:t>右图粉色区域</a:t>
            </a:r>
            <a:r>
              <a:rPr lang="en-US" altLang="zh-CN" sz="3600" dirty="0" smtClean="0">
                <a:solidFill>
                  <a:srgbClr val="000000"/>
                </a:solidFill>
                <a:latin typeface="微软雅黑 Light" panose="020B0502040204020203" pitchFamily="34" charset="-122"/>
                <a:ea typeface="微软雅黑 Light" panose="020B0502040204020203" pitchFamily="34" charset="-122"/>
              </a:rPr>
              <a:t>)</a:t>
            </a:r>
          </a:p>
          <a:p>
            <a:pPr marL="457200" indent="-457200">
              <a:spcBef>
                <a:spcPts val="600"/>
              </a:spcBef>
              <a:spcAft>
                <a:spcPts val="600"/>
              </a:spcAft>
              <a:buFont typeface="Arial" panose="020B0604020202020204" pitchFamily="34" charset="0"/>
              <a:buChar char="•"/>
            </a:pPr>
            <a:r>
              <a:rPr lang="zh-CN" altLang="en-US" sz="3600" dirty="0" smtClean="0">
                <a:solidFill>
                  <a:srgbClr val="000000"/>
                </a:solidFill>
                <a:latin typeface="微软雅黑 Light" panose="020B0502040204020203" pitchFamily="34" charset="-122"/>
                <a:ea typeface="微软雅黑 Light" panose="020B0502040204020203" pitchFamily="34" charset="-122"/>
              </a:rPr>
              <a:t>按照纹理空间近似面积选取合适的</a:t>
            </a:r>
            <a:r>
              <a:rPr lang="en-US" altLang="zh-CN" sz="3600" dirty="0" err="1" smtClean="0">
                <a:solidFill>
                  <a:srgbClr val="000000"/>
                </a:solidFill>
                <a:latin typeface="微软雅黑 Light" panose="020B0502040204020203" pitchFamily="34" charset="-122"/>
                <a:ea typeface="微软雅黑 Light" panose="020B0502040204020203" pitchFamily="34" charset="-122"/>
              </a:rPr>
              <a:t>mipmap</a:t>
            </a:r>
            <a:r>
              <a:rPr lang="en-US" altLang="zh-CN" sz="3600" dirty="0" smtClean="0">
                <a:solidFill>
                  <a:srgbClr val="000000"/>
                </a:solidFill>
                <a:latin typeface="微软雅黑 Light" panose="020B0502040204020203" pitchFamily="34" charset="-122"/>
                <a:ea typeface="微软雅黑 Light" panose="020B0502040204020203" pitchFamily="34" charset="-122"/>
              </a:rPr>
              <a:t> level</a:t>
            </a:r>
            <a:r>
              <a:rPr lang="zh-CN" altLang="en-US" sz="3600" dirty="0" smtClean="0">
                <a:solidFill>
                  <a:srgbClr val="000000"/>
                </a:solidFill>
                <a:latin typeface="微软雅黑 Light" panose="020B0502040204020203" pitchFamily="34" charset="-122"/>
                <a:ea typeface="微软雅黑 Light" panose="020B0502040204020203" pitchFamily="34" charset="-122"/>
              </a:rPr>
              <a:t>贴图。</a:t>
            </a:r>
            <a:endParaRPr lang="en-US" altLang="zh-CN" sz="3600" dirty="0" smtClean="0">
              <a:solidFill>
                <a:srgbClr val="000000"/>
              </a:solidFill>
              <a:latin typeface="微软雅黑 Light" panose="020B0502040204020203" pitchFamily="34" charset="-122"/>
              <a:ea typeface="微软雅黑 Light" panose="020B0502040204020203" pitchFamily="34" charset="-122"/>
            </a:endParaRPr>
          </a:p>
          <a:p>
            <a:pPr marL="457200" indent="-457200">
              <a:spcBef>
                <a:spcPts val="600"/>
              </a:spcBef>
              <a:spcAft>
                <a:spcPts val="600"/>
              </a:spcAft>
              <a:buFont typeface="Arial" panose="020B0604020202020204" pitchFamily="34" charset="0"/>
              <a:buChar char="•"/>
            </a:pPr>
            <a:r>
              <a:rPr lang="zh-CN" altLang="en-US" sz="3600" dirty="0" smtClean="0">
                <a:solidFill>
                  <a:srgbClr val="000000"/>
                </a:solidFill>
                <a:latin typeface="微软雅黑 Light" panose="020B0502040204020203" pitchFamily="34" charset="-122"/>
                <a:ea typeface="微软雅黑 Light" panose="020B0502040204020203" pitchFamily="34" charset="-122"/>
              </a:rPr>
              <a:t>为了</a:t>
            </a:r>
            <a:r>
              <a:rPr lang="en-US" altLang="zh-CN" sz="3600" dirty="0" err="1" smtClean="0">
                <a:solidFill>
                  <a:srgbClr val="000000"/>
                </a:solidFill>
                <a:latin typeface="微软雅黑 Light" panose="020B0502040204020203" pitchFamily="34" charset="-122"/>
                <a:ea typeface="微软雅黑 Light" panose="020B0502040204020203" pitchFamily="34" charset="-122"/>
              </a:rPr>
              <a:t>mipmap</a:t>
            </a:r>
            <a:r>
              <a:rPr lang="zh-CN" altLang="en-US" sz="3600" dirty="0" smtClean="0">
                <a:solidFill>
                  <a:srgbClr val="000000"/>
                </a:solidFill>
                <a:latin typeface="微软雅黑 Light" panose="020B0502040204020203" pitchFamily="34" charset="-122"/>
                <a:ea typeface="微软雅黑 Light" panose="020B0502040204020203" pitchFamily="34" charset="-122"/>
              </a:rPr>
              <a:t>表现平滑，在不同</a:t>
            </a:r>
            <a:r>
              <a:rPr lang="en-US" altLang="zh-CN" sz="3600" dirty="0" err="1" smtClean="0">
                <a:solidFill>
                  <a:srgbClr val="000000"/>
                </a:solidFill>
                <a:latin typeface="微软雅黑 Light" panose="020B0502040204020203" pitchFamily="34" charset="-122"/>
                <a:ea typeface="微软雅黑 Light" panose="020B0502040204020203" pitchFamily="34" charset="-122"/>
              </a:rPr>
              <a:t>mipmap</a:t>
            </a:r>
            <a:r>
              <a:rPr lang="zh-CN" altLang="en-US" sz="3600" dirty="0" smtClean="0">
                <a:solidFill>
                  <a:srgbClr val="000000"/>
                </a:solidFill>
                <a:latin typeface="微软雅黑 Light" panose="020B0502040204020203" pitchFamily="34" charset="-122"/>
                <a:ea typeface="微软雅黑 Light" panose="020B0502040204020203" pitchFamily="34" charset="-122"/>
              </a:rPr>
              <a:t>之间的过渡上，会选取临近的两层</a:t>
            </a:r>
            <a:r>
              <a:rPr lang="en-US" altLang="zh-CN" sz="3600" dirty="0" err="1" smtClean="0">
                <a:solidFill>
                  <a:srgbClr val="000000"/>
                </a:solidFill>
                <a:latin typeface="微软雅黑 Light" panose="020B0502040204020203" pitchFamily="34" charset="-122"/>
                <a:ea typeface="微软雅黑 Light" panose="020B0502040204020203" pitchFamily="34" charset="-122"/>
              </a:rPr>
              <a:t>mipmap</a:t>
            </a:r>
            <a:r>
              <a:rPr lang="zh-CN" altLang="en-US" sz="3600" dirty="0" smtClean="0">
                <a:solidFill>
                  <a:srgbClr val="000000"/>
                </a:solidFill>
                <a:latin typeface="微软雅黑 Light" panose="020B0502040204020203" pitchFamily="34" charset="-122"/>
                <a:ea typeface="微软雅黑 Light" panose="020B0502040204020203" pitchFamily="34" charset="-122"/>
              </a:rPr>
              <a:t>做插值（三线性插值）。</a:t>
            </a:r>
            <a:endParaRPr lang="en-US" altLang="zh-CN" sz="3600" dirty="0" smtClean="0">
              <a:solidFill>
                <a:srgbClr val="000000"/>
              </a:solidFill>
              <a:latin typeface="微软雅黑 Light" panose="020B0502040204020203" pitchFamily="34" charset="-122"/>
              <a:ea typeface="微软雅黑 Light" panose="020B0502040204020203" pitchFamily="34" charset="-122"/>
            </a:endParaRPr>
          </a:p>
        </p:txBody>
      </p:sp>
      <p:pic>
        <p:nvPicPr>
          <p:cNvPr id="16" name="图片 15"/>
          <p:cNvPicPr>
            <a:picLocks noChangeAspect="1"/>
          </p:cNvPicPr>
          <p:nvPr/>
        </p:nvPicPr>
        <p:blipFill>
          <a:blip r:embed="rId4"/>
          <a:stretch>
            <a:fillRect/>
          </a:stretch>
        </p:blipFill>
        <p:spPr>
          <a:xfrm>
            <a:off x="12129796" y="403083"/>
            <a:ext cx="12039600" cy="6162675"/>
          </a:xfrm>
          <a:prstGeom prst="rect">
            <a:avLst/>
          </a:prstGeom>
        </p:spPr>
      </p:pic>
      <p:pic>
        <p:nvPicPr>
          <p:cNvPr id="21" name="图片 20"/>
          <p:cNvPicPr>
            <a:picLocks noChangeAspect="1"/>
          </p:cNvPicPr>
          <p:nvPr/>
        </p:nvPicPr>
        <p:blipFill>
          <a:blip r:embed="rId5"/>
          <a:stretch>
            <a:fillRect/>
          </a:stretch>
        </p:blipFill>
        <p:spPr>
          <a:xfrm>
            <a:off x="12129796" y="6429207"/>
            <a:ext cx="12087949" cy="7286793"/>
          </a:xfrm>
          <a:prstGeom prst="rect">
            <a:avLst/>
          </a:prstGeom>
        </p:spPr>
      </p:pic>
    </p:spTree>
    <p:extLst>
      <p:ext uri="{BB962C8B-B14F-4D97-AF65-F5344CB8AC3E}">
        <p14:creationId xmlns:p14="http://schemas.microsoft.com/office/powerpoint/2010/main" val="1844022427"/>
      </p:ext>
    </p:extLst>
  </p:cSld>
  <p:clrMapOvr>
    <a:masterClrMapping/>
  </p:clrMapOvr>
  <p:transition spd="med"/>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stretch>
            <a:fillRect/>
          </a:stretch>
        </p:blipFill>
        <p:spPr>
          <a:xfrm>
            <a:off x="11887200" y="2950878"/>
            <a:ext cx="11430000" cy="8581787"/>
          </a:xfrm>
          <a:prstGeom prst="rect">
            <a:avLst/>
          </a:prstGeom>
        </p:spPr>
      </p:pic>
      <p:pic>
        <p:nvPicPr>
          <p:cNvPr id="5" name="图片 4"/>
          <p:cNvPicPr>
            <a:picLocks noChangeAspect="1"/>
          </p:cNvPicPr>
          <p:nvPr/>
        </p:nvPicPr>
        <p:blipFill>
          <a:blip r:embed="rId4"/>
          <a:stretch>
            <a:fillRect/>
          </a:stretch>
        </p:blipFill>
        <p:spPr>
          <a:xfrm>
            <a:off x="270163" y="2950878"/>
            <a:ext cx="11367655" cy="8561305"/>
          </a:xfrm>
          <a:prstGeom prst="rect">
            <a:avLst/>
          </a:prstGeom>
        </p:spPr>
      </p:pic>
      <p:sp>
        <p:nvSpPr>
          <p:cNvPr id="9" name="The Picture slide"/>
          <p:cNvSpPr txBox="1"/>
          <p:nvPr/>
        </p:nvSpPr>
        <p:spPr>
          <a:xfrm>
            <a:off x="270162" y="1343097"/>
            <a:ext cx="10910455" cy="1025922"/>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6000" kern="0" cap="all" dirty="0" smtClean="0">
                <a:solidFill>
                  <a:srgbClr val="000000"/>
                </a:solidFill>
                <a:latin typeface="微软雅黑" panose="020B0503020204020204" pitchFamily="34" charset="-122"/>
                <a:ea typeface="微软雅黑" panose="020B0503020204020204" pitchFamily="34" charset="-122"/>
              </a:rPr>
              <a:t>使用</a:t>
            </a:r>
            <a:r>
              <a:rPr lang="en-US" altLang="zh-CN" sz="6000" kern="0" cap="all" dirty="0" err="1" smtClean="0">
                <a:solidFill>
                  <a:srgbClr val="000000"/>
                </a:solidFill>
                <a:latin typeface="微软雅黑" panose="020B0503020204020204" pitchFamily="34" charset="-122"/>
                <a:ea typeface="微软雅黑" panose="020B0503020204020204" pitchFamily="34" charset="-122"/>
              </a:rPr>
              <a:t>miplevel</a:t>
            </a:r>
            <a:r>
              <a:rPr lang="zh-CN" altLang="en-US" sz="6000" kern="0" cap="all" dirty="0" smtClean="0">
                <a:solidFill>
                  <a:srgbClr val="000000"/>
                </a:solidFill>
                <a:latin typeface="微软雅黑" panose="020B0503020204020204" pitchFamily="34" charset="-122"/>
                <a:ea typeface="微软雅黑" panose="020B0503020204020204" pitchFamily="34" charset="-122"/>
              </a:rPr>
              <a:t>插值</a:t>
            </a:r>
            <a:r>
              <a:rPr lang="zh-CN" altLang="en-US" sz="6000" kern="0" cap="all" dirty="0">
                <a:solidFill>
                  <a:srgbClr val="000000"/>
                </a:solidFill>
                <a:latin typeface="微软雅黑" panose="020B0503020204020204" pitchFamily="34" charset="-122"/>
                <a:ea typeface="微软雅黑" panose="020B0503020204020204" pitchFamily="34" charset="-122"/>
              </a:rPr>
              <a:t>效果</a:t>
            </a:r>
            <a:r>
              <a:rPr lang="zh-CN" altLang="en-US" sz="6000" kern="0" cap="all" dirty="0" smtClean="0">
                <a:solidFill>
                  <a:srgbClr val="000000"/>
                </a:solidFill>
                <a:latin typeface="微软雅黑" panose="020B0503020204020204" pitchFamily="34" charset="-122"/>
                <a:ea typeface="微软雅黑" panose="020B0503020204020204" pitchFamily="34" charset="-122"/>
              </a:rPr>
              <a:t>对比</a:t>
            </a:r>
            <a:endParaRPr lang="zh-CN" sz="6000" kern="0" cap="all" dirty="0">
              <a:solidFill>
                <a:srgbClr val="000000"/>
              </a:solidFill>
              <a:latin typeface="微软雅黑" panose="020B0503020204020204" pitchFamily="34" charset="-122"/>
              <a:ea typeface="微软雅黑" panose="020B0503020204020204" pitchFamily="34" charset="-122"/>
            </a:endParaRPr>
          </a:p>
        </p:txBody>
      </p:sp>
      <p:pic>
        <p:nvPicPr>
          <p:cNvPr id="6" name="Picture 5" descr="C:\Users\ZhaoShuai\Desktop\UE5_Logo.pngUE5_Logo"/>
          <p:cNvPicPr>
            <a:picLocks noChangeAspect="1"/>
          </p:cNvPicPr>
          <p:nvPr/>
        </p:nvPicPr>
        <p:blipFill>
          <a:blip r:embed="rId5"/>
          <a:srcRect/>
          <a:stretch>
            <a:fillRect/>
          </a:stretch>
        </p:blipFill>
        <p:spPr>
          <a:xfrm>
            <a:off x="21758275" y="11090275"/>
            <a:ext cx="2625725" cy="2625725"/>
          </a:xfrm>
          <a:prstGeom prst="rect">
            <a:avLst/>
          </a:prstGeom>
          <a:noFill/>
        </p:spPr>
      </p:pic>
    </p:spTree>
    <p:extLst>
      <p:ext uri="{BB962C8B-B14F-4D97-AF65-F5344CB8AC3E}">
        <p14:creationId xmlns:p14="http://schemas.microsoft.com/office/powerpoint/2010/main" val="3280568284"/>
      </p:ext>
    </p:extLst>
  </p:cSld>
  <p:clrMapOvr>
    <a:masterClrMapping/>
  </p:clrMapOvr>
  <p:transition spd="med"/>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4" name="组合 3"/>
          <p:cNvGrpSpPr/>
          <p:nvPr/>
        </p:nvGrpSpPr>
        <p:grpSpPr>
          <a:xfrm>
            <a:off x="1323975" y="0"/>
            <a:ext cx="10922648" cy="13716000"/>
            <a:chOff x="10467974" y="26142"/>
            <a:chExt cx="14478001" cy="13716000"/>
          </a:xfrm>
        </p:grpSpPr>
        <p:sp>
          <p:nvSpPr>
            <p:cNvPr id="5" name="Rectangle"/>
            <p:cNvSpPr/>
            <p:nvPr/>
          </p:nvSpPr>
          <p:spPr>
            <a:xfrm>
              <a:off x="10467975" y="26142"/>
              <a:ext cx="14478000" cy="13716000"/>
            </a:xfrm>
            <a:prstGeom prst="rect">
              <a:avLst/>
            </a:prstGeom>
            <a:solidFill>
              <a:schemeClr val="bg1">
                <a:alpha val="80000"/>
              </a:schemeClr>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dirty="0">
                <a:solidFill>
                  <a:srgbClr val="FFFFFF"/>
                </a:solidFill>
                <a:ea typeface="Helvetica"/>
                <a:cs typeface="Helvetica"/>
                <a:sym typeface="Helvetica"/>
              </a:endParaRPr>
            </a:p>
          </p:txBody>
        </p:sp>
        <p:sp>
          <p:nvSpPr>
            <p:cNvPr id="6" name="Rectangle"/>
            <p:cNvSpPr/>
            <p:nvPr/>
          </p:nvSpPr>
          <p:spPr>
            <a:xfrm>
              <a:off x="10467974" y="3245592"/>
              <a:ext cx="8458201" cy="76200"/>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sz="3200">
                <a:solidFill>
                  <a:srgbClr val="FFFFFF"/>
                </a:solidFill>
                <a:latin typeface="方正姚体" panose="02010601030101010101" pitchFamily="2" charset="-122"/>
                <a:ea typeface="方正姚体" panose="02010601030101010101" pitchFamily="2" charset="-122"/>
                <a:cs typeface="Helvetica"/>
                <a:sym typeface="Helvetica"/>
              </a:endParaRPr>
            </a:p>
          </p:txBody>
        </p:sp>
      </p:grpSp>
      <p:sp>
        <p:nvSpPr>
          <p:cNvPr id="3" name="AutoShape 2" descr="窥豹一斑_搜狗百科"/>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solidFill>
                <a:srgbClr val="27292E"/>
              </a:solidFill>
            </a:endParaRPr>
          </a:p>
        </p:txBody>
      </p:sp>
      <p:sp>
        <p:nvSpPr>
          <p:cNvPr id="9" name="AutoShape 4" descr="窥豹一斑_搜狗百科"/>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solidFill>
                <a:srgbClr val="27292E"/>
              </a:solidFill>
            </a:endParaRPr>
          </a:p>
        </p:txBody>
      </p:sp>
      <p:sp>
        <p:nvSpPr>
          <p:cNvPr id="17" name="The Picture slide"/>
          <p:cNvSpPr txBox="1"/>
          <p:nvPr/>
        </p:nvSpPr>
        <p:spPr>
          <a:xfrm>
            <a:off x="2944724" y="2002555"/>
            <a:ext cx="8973592" cy="1025922"/>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6000" kern="0" cap="all" dirty="0" smtClean="0">
                <a:solidFill>
                  <a:srgbClr val="000000"/>
                </a:solidFill>
                <a:latin typeface="微软雅黑" panose="020B0503020204020204" pitchFamily="34" charset="-122"/>
                <a:ea typeface="微软雅黑" panose="020B0503020204020204" pitchFamily="34" charset="-122"/>
              </a:rPr>
              <a:t>点</a:t>
            </a:r>
            <a:endParaRPr lang="zh-CN" sz="6000" kern="0" cap="all" dirty="0">
              <a:solidFill>
                <a:srgbClr val="000000"/>
              </a:solidFill>
              <a:latin typeface="微软雅黑" panose="020B0503020204020204" pitchFamily="34" charset="-122"/>
              <a:ea typeface="微软雅黑" panose="020B0503020204020204" pitchFamily="34" charset="-122"/>
            </a:endParaRPr>
          </a:p>
        </p:txBody>
      </p:sp>
      <p:sp>
        <p:nvSpPr>
          <p:cNvPr id="18"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2423160" y="3959352"/>
            <a:ext cx="9340217" cy="5027017"/>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pPr marL="457200" indent="-457200">
              <a:spcBef>
                <a:spcPts val="600"/>
              </a:spcBef>
              <a:spcAft>
                <a:spcPts val="600"/>
              </a:spcAft>
              <a:buFont typeface="Arial" panose="020B0604020202020204" pitchFamily="34" charset="0"/>
              <a:buChar char="•"/>
            </a:pPr>
            <a:r>
              <a:rPr lang="zh-CN" altLang="en-US" sz="36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物体几乎都是由三角形组成的，三角形顶点（</a:t>
            </a:r>
            <a:r>
              <a:rPr lang="en-US" altLang="zh-CN" sz="36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Vertex</a:t>
            </a:r>
            <a:r>
              <a:rPr lang="zh-CN" altLang="en-US" sz="36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）则以点（</a:t>
            </a:r>
            <a:r>
              <a:rPr lang="en-US" altLang="zh-CN" sz="36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Point</a:t>
            </a:r>
            <a:r>
              <a:rPr lang="zh-CN" altLang="en-US" sz="36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）表示</a:t>
            </a:r>
            <a:endParaRPr lang="en-US" altLang="zh-CN" sz="36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endParaRPr>
          </a:p>
          <a:p>
            <a:pPr marL="457200" indent="-457200">
              <a:spcBef>
                <a:spcPts val="600"/>
              </a:spcBef>
              <a:spcAft>
                <a:spcPts val="600"/>
              </a:spcAft>
              <a:buFont typeface="Arial" panose="020B0604020202020204" pitchFamily="34" charset="0"/>
              <a:buChar char="•"/>
            </a:pPr>
            <a:r>
              <a:rPr lang="zh-CN" altLang="en-US" sz="3600" dirty="0" smtClean="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属性：位置</a:t>
            </a:r>
            <a:r>
              <a:rPr lang="zh-CN" altLang="en-US" sz="36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a:t>
            </a:r>
            <a:r>
              <a:rPr lang="en-US" altLang="zh-CN" sz="36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Position</a:t>
            </a:r>
            <a:r>
              <a:rPr lang="zh-CN" altLang="en-US" sz="36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）、方向（</a:t>
            </a:r>
            <a:r>
              <a:rPr lang="en-US" altLang="zh-CN" sz="36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Orientation</a:t>
            </a:r>
            <a:r>
              <a:rPr lang="zh-CN" altLang="en-US" sz="36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）、缩放（</a:t>
            </a:r>
            <a:r>
              <a:rPr lang="en-US" altLang="zh-CN" sz="36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Scale</a:t>
            </a:r>
            <a:r>
              <a:rPr lang="zh-CN" altLang="en-US" sz="36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a:t>
            </a:r>
            <a:endParaRPr lang="en-US" altLang="zh-CN" sz="36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endParaRPr>
          </a:p>
          <a:p>
            <a:pPr marL="457200" indent="-457200">
              <a:spcBef>
                <a:spcPts val="600"/>
              </a:spcBef>
              <a:spcAft>
                <a:spcPts val="600"/>
              </a:spcAft>
              <a:buFont typeface="Arial" panose="020B0604020202020204" pitchFamily="34" charset="0"/>
              <a:buChar char="•"/>
            </a:pPr>
            <a:r>
              <a:rPr lang="zh-CN" altLang="en-US" sz="3600" dirty="0" smtClean="0">
                <a:solidFill>
                  <a:srgbClr val="000000"/>
                </a:solidFill>
                <a:latin typeface="微软雅黑 Light" panose="020B0502040204020203" pitchFamily="34" charset="-122"/>
                <a:ea typeface="微软雅黑 Light" panose="020B0502040204020203" pitchFamily="34" charset="-122"/>
              </a:rPr>
              <a:t>点在空间的位置：笛</a:t>
            </a:r>
            <a:r>
              <a:rPr lang="zh-CN" altLang="en-US" sz="3600" dirty="0">
                <a:solidFill>
                  <a:srgbClr val="000000"/>
                </a:solidFill>
                <a:latin typeface="微软雅黑 Light" panose="020B0502040204020203" pitchFamily="34" charset="-122"/>
                <a:ea typeface="微软雅黑 Light" panose="020B0502040204020203" pitchFamily="34" charset="-122"/>
              </a:rPr>
              <a:t>卡尔坐标系</a:t>
            </a:r>
            <a:r>
              <a:rPr lang="zh-CN" altLang="en-US" sz="3600" dirty="0" smtClean="0">
                <a:solidFill>
                  <a:srgbClr val="000000"/>
                </a:solidFill>
                <a:latin typeface="微软雅黑 Light" panose="020B0502040204020203" pitchFamily="34" charset="-122"/>
                <a:ea typeface="微软雅黑 Light" panose="020B0502040204020203" pitchFamily="34" charset="-122"/>
              </a:rPr>
              <a:t>、圆柱坐标系、球坐标系</a:t>
            </a:r>
            <a:endParaRPr lang="en-US" altLang="zh-CN" sz="3600" dirty="0">
              <a:solidFill>
                <a:srgbClr val="000000"/>
              </a:solidFill>
              <a:latin typeface="微软雅黑 Light" panose="020B0502040204020203" pitchFamily="34" charset="-122"/>
              <a:ea typeface="微软雅黑 Light" panose="020B0502040204020203" pitchFamily="34" charset="-122"/>
            </a:endParaRPr>
          </a:p>
          <a:p>
            <a:pPr marL="457200" indent="-457200">
              <a:spcBef>
                <a:spcPts val="600"/>
              </a:spcBef>
              <a:spcAft>
                <a:spcPts val="600"/>
              </a:spcAft>
              <a:buFont typeface="Arial" panose="020B0604020202020204" pitchFamily="34" charset="0"/>
              <a:buChar char="•"/>
            </a:pPr>
            <a:r>
              <a:rPr lang="zh-CN" altLang="en-US" sz="3600" dirty="0">
                <a:solidFill>
                  <a:srgbClr val="000000"/>
                </a:solidFill>
                <a:latin typeface="微软雅黑 Light" panose="020B0502040204020203" pitchFamily="34" charset="-122"/>
                <a:ea typeface="微软雅黑 Light" panose="020B0502040204020203" pitchFamily="34" charset="-122"/>
              </a:rPr>
              <a:t>左手坐标系（</a:t>
            </a:r>
            <a:r>
              <a:rPr lang="en-US" altLang="zh-CN" sz="3600" dirty="0">
                <a:solidFill>
                  <a:srgbClr val="000000"/>
                </a:solidFill>
                <a:latin typeface="微软雅黑 Light" panose="020B0502040204020203" pitchFamily="34" charset="-122"/>
                <a:ea typeface="微软雅黑 Light" panose="020B0502040204020203" pitchFamily="34" charset="-122"/>
              </a:rPr>
              <a:t>LH</a:t>
            </a:r>
            <a:r>
              <a:rPr lang="zh-CN" altLang="en-US" sz="3600" dirty="0">
                <a:solidFill>
                  <a:srgbClr val="000000"/>
                </a:solidFill>
                <a:latin typeface="微软雅黑 Light" panose="020B0502040204020203" pitchFamily="34" charset="-122"/>
                <a:ea typeface="微软雅黑 Light" panose="020B0502040204020203" pitchFamily="34" charset="-122"/>
              </a:rPr>
              <a:t>）、右手坐标系（</a:t>
            </a:r>
            <a:r>
              <a:rPr lang="en-US" altLang="zh-CN" sz="3600" dirty="0">
                <a:solidFill>
                  <a:srgbClr val="000000"/>
                </a:solidFill>
                <a:latin typeface="微软雅黑 Light" panose="020B0502040204020203" pitchFamily="34" charset="-122"/>
                <a:ea typeface="微软雅黑 Light" panose="020B0502040204020203" pitchFamily="34" charset="-122"/>
              </a:rPr>
              <a:t>RH</a:t>
            </a:r>
            <a:r>
              <a:rPr lang="zh-CN" altLang="en-US" sz="3600" dirty="0">
                <a:solidFill>
                  <a:srgbClr val="000000"/>
                </a:solidFill>
                <a:latin typeface="微软雅黑 Light" panose="020B0502040204020203" pitchFamily="34" charset="-122"/>
                <a:ea typeface="微软雅黑 Light" panose="020B0502040204020203" pitchFamily="34" charset="-122"/>
              </a:rPr>
              <a:t>）</a:t>
            </a:r>
            <a:endParaRPr lang="zh-CN" altLang="zh-CN" sz="3600" dirty="0">
              <a:solidFill>
                <a:srgbClr val="000000"/>
              </a:solidFill>
              <a:latin typeface="微软雅黑 Light" panose="020B0502040204020203" pitchFamily="34" charset="-122"/>
              <a:ea typeface="微软雅黑 Light" panose="020B0502040204020203" pitchFamily="34" charset="-122"/>
            </a:endParaRPr>
          </a:p>
          <a:p>
            <a:pPr defTabSz="825500" hangingPunct="0">
              <a:spcBef>
                <a:spcPts val="600"/>
              </a:spcBef>
              <a:spcAft>
                <a:spcPts val="600"/>
              </a:spcAft>
            </a:pPr>
            <a:endParaRPr lang="zh-CN" sz="2800" kern="0" dirty="0">
              <a:solidFill>
                <a:srgbClr val="000000"/>
              </a:solidFill>
            </a:endParaRPr>
          </a:p>
        </p:txBody>
      </p:sp>
      <p:sp>
        <p:nvSpPr>
          <p:cNvPr id="19" name="Rectangle 2"/>
          <p:cNvSpPr/>
          <p:nvPr/>
        </p:nvSpPr>
        <p:spPr>
          <a:xfrm>
            <a:off x="12129796" y="0"/>
            <a:ext cx="12254204"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a:solidFill>
                <a:srgbClr val="FFFFFF"/>
              </a:solidFill>
              <a:latin typeface="Helvetica"/>
              <a:ea typeface="Helvetica"/>
              <a:cs typeface="Helvetica"/>
              <a:sym typeface="Helvetica"/>
            </a:endParaRPr>
          </a:p>
        </p:txBody>
      </p:sp>
      <p:pic>
        <p:nvPicPr>
          <p:cNvPr id="20" name="图片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46623" y="3064802"/>
            <a:ext cx="4076700" cy="3467100"/>
          </a:xfrm>
          <a:prstGeom prst="rect">
            <a:avLst/>
          </a:prstGeom>
        </p:spPr>
      </p:pic>
      <p:pic>
        <p:nvPicPr>
          <p:cNvPr id="21" name="图片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169341" y="3064802"/>
            <a:ext cx="4076700" cy="3467100"/>
          </a:xfrm>
          <a:prstGeom prst="rect">
            <a:avLst/>
          </a:prstGeom>
        </p:spPr>
      </p:pic>
      <p:pic>
        <p:nvPicPr>
          <p:cNvPr id="22" name="图片 2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264429" y="6531902"/>
            <a:ext cx="11963805" cy="6135643"/>
          </a:xfrm>
          <a:prstGeom prst="rect">
            <a:avLst/>
          </a:prstGeom>
        </p:spPr>
      </p:pic>
      <p:pic>
        <p:nvPicPr>
          <p:cNvPr id="23" name="图片 22"/>
          <p:cNvPicPr>
            <a:picLocks noChangeAspect="1"/>
          </p:cNvPicPr>
          <p:nvPr/>
        </p:nvPicPr>
        <p:blipFill>
          <a:blip r:embed="rId6"/>
          <a:stretch>
            <a:fillRect/>
          </a:stretch>
        </p:blipFill>
        <p:spPr>
          <a:xfrm>
            <a:off x="16323323" y="3064802"/>
            <a:ext cx="3846018" cy="3467100"/>
          </a:xfrm>
          <a:prstGeom prst="rect">
            <a:avLst/>
          </a:prstGeom>
        </p:spPr>
      </p:pic>
      <p:pic>
        <p:nvPicPr>
          <p:cNvPr id="25" name="Picture 5" descr="C:\Users\ZhaoShuai\Desktop\UE5_Logo.jpgUE5_Logo"/>
          <p:cNvPicPr/>
          <p:nvPr/>
        </p:nvPicPr>
        <p:blipFill rotWithShape="1">
          <a:blip r:embed="rId7"/>
          <a:srcRect/>
          <a:stretch>
            <a:fillRect/>
          </a:stretch>
        </p:blipFill>
        <p:spPr>
          <a:xfrm>
            <a:off x="1478915" y="1835664"/>
            <a:ext cx="1310870" cy="1310640"/>
          </a:xfrm>
          <a:prstGeom prst="rect">
            <a:avLst/>
          </a:prstGeom>
        </p:spPr>
      </p:pic>
    </p:spTree>
    <p:extLst>
      <p:ext uri="{BB962C8B-B14F-4D97-AF65-F5344CB8AC3E}">
        <p14:creationId xmlns:p14="http://schemas.microsoft.com/office/powerpoint/2010/main" val="3640920824"/>
      </p:ext>
    </p:extLst>
  </p:cSld>
  <p:clrMapOvr>
    <a:masterClrMapping/>
  </p:clrMapOvr>
  <p:transition spd="med"/>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 name="The Picture slide"/>
          <p:cNvSpPr txBox="1"/>
          <p:nvPr/>
        </p:nvSpPr>
        <p:spPr>
          <a:xfrm>
            <a:off x="1752108" y="1187693"/>
            <a:ext cx="1641475" cy="1025922"/>
          </a:xfrm>
          <a:prstGeom prst="rect">
            <a:avLst/>
          </a:prstGeom>
          <a:ln w="12700">
            <a:miter lim="400000"/>
          </a:ln>
        </p:spPr>
        <p:txBody>
          <a:bodyPr wrap="none" lIns="50800" tIns="50800" rIns="50800" bIns="50800" anchor="t">
            <a:spAutoFit/>
          </a:bodyPr>
          <a:lstStyle>
            <a:lvl1pPr>
              <a:defRPr b="1">
                <a:latin typeface="Helvetica"/>
                <a:ea typeface="Helvetica"/>
                <a:cs typeface="Helvetica"/>
                <a:sym typeface="Helvetica"/>
              </a:defRPr>
            </a:lvl1pPr>
          </a:lstStyle>
          <a:p>
            <a:r>
              <a:rPr lang="zh-CN" altLang="en-US" sz="6000" cap="all" dirty="0">
                <a:solidFill>
                  <a:srgbClr val="000000"/>
                </a:solidFill>
                <a:latin typeface="微软雅黑" panose="020B0503020204020204" pitchFamily="34" charset="-122"/>
                <a:ea typeface="微软雅黑" panose="020B0503020204020204" pitchFamily="34" charset="-122"/>
              </a:rPr>
              <a:t>应用</a:t>
            </a:r>
            <a:endParaRPr lang="zh-CN" sz="6000" cap="all" dirty="0">
              <a:solidFill>
                <a:srgbClr val="000000"/>
              </a:solidFill>
              <a:latin typeface="微软雅黑" panose="020B0503020204020204" pitchFamily="34" charset="-122"/>
              <a:ea typeface="微软雅黑" panose="020B0503020204020204" pitchFamily="34" charset="-122"/>
            </a:endParaRPr>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9" y="3976829"/>
            <a:ext cx="8509002" cy="4750018"/>
          </a:xfrm>
          <a:prstGeom prst="rect">
            <a:avLst/>
          </a:prstGeom>
          <a:ln w="12700">
            <a:miter lim="400000"/>
          </a:ln>
        </p:spPr>
        <p:txBody>
          <a:bodyPr lIns="50800" tIns="50800" rIns="50800" bIns="50800" anchor="t">
            <a:spAutoFit/>
          </a:bodyPr>
          <a:lstStyle>
            <a:lvl1pPr algn="l">
              <a:defRPr sz="2400">
                <a:latin typeface="Helvetica"/>
                <a:ea typeface="Helvetica"/>
                <a:cs typeface="Helvetica"/>
                <a:sym typeface="Helvetica"/>
              </a:defRPr>
            </a:lvl1pPr>
          </a:lstStyle>
          <a:p>
            <a:pPr marL="457200" indent="-457200">
              <a:spcBef>
                <a:spcPts val="600"/>
              </a:spcBef>
              <a:spcAft>
                <a:spcPts val="600"/>
              </a:spcAft>
              <a:buFont typeface="Arial" panose="020B0604020202020204" pitchFamily="34" charset="0"/>
              <a:buChar char="•"/>
            </a:pPr>
            <a:r>
              <a:rPr lang="zh-CN" altLang="en-US" sz="3600" dirty="0" smtClean="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用于描述视觉特性</a:t>
            </a:r>
            <a:endParaRPr lang="en-US" altLang="zh-CN" sz="3600" dirty="0" smtClean="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endParaRPr>
          </a:p>
          <a:p>
            <a:pPr marL="457200" indent="-457200">
              <a:spcBef>
                <a:spcPts val="600"/>
              </a:spcBef>
              <a:spcAft>
                <a:spcPts val="600"/>
              </a:spcAft>
              <a:buFont typeface="Arial" panose="020B0604020202020204" pitchFamily="34" charset="0"/>
              <a:buChar char="•"/>
            </a:pPr>
            <a:r>
              <a:rPr lang="zh-CN" altLang="en-US" sz="3600" dirty="0" smtClean="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包括纹理设置，着色器输入参数等</a:t>
            </a:r>
            <a:endParaRPr lang="en-US" altLang="zh-CN" sz="3600" dirty="0" smtClean="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endParaRPr>
          </a:p>
          <a:p>
            <a:pPr marL="457200" indent="-457200">
              <a:spcBef>
                <a:spcPts val="600"/>
              </a:spcBef>
              <a:spcAft>
                <a:spcPts val="600"/>
              </a:spcAft>
              <a:buFont typeface="Arial" panose="020B0604020202020204" pitchFamily="34" charset="0"/>
              <a:buChar char="•"/>
            </a:pPr>
            <a:r>
              <a:rPr lang="zh-CN" altLang="en-US" sz="3600" dirty="0" smtClean="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网格和材质结合后包含所有需要渲染物体的信息</a:t>
            </a:r>
            <a:endParaRPr lang="en-US" altLang="zh-CN" sz="3600" dirty="0" smtClean="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endParaRPr>
          </a:p>
          <a:p>
            <a:pPr marL="457200" indent="-457200">
              <a:spcBef>
                <a:spcPts val="600"/>
              </a:spcBef>
              <a:spcAft>
                <a:spcPts val="600"/>
              </a:spcAft>
              <a:buFont typeface="Arial" panose="020B0604020202020204" pitchFamily="34" charset="0"/>
              <a:buChar char="•"/>
            </a:pPr>
            <a:r>
              <a:rPr lang="zh-CN" altLang="en-US" sz="3600" dirty="0" smtClean="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凹凸贴图</a:t>
            </a:r>
            <a:endParaRPr lang="en-US" sz="36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endParaRPr>
          </a:p>
          <a:p>
            <a:pPr marL="457200" indent="-457200">
              <a:spcBef>
                <a:spcPts val="600"/>
              </a:spcBef>
              <a:spcAft>
                <a:spcPts val="600"/>
              </a:spcAft>
              <a:buFont typeface="Arial" panose="020B0604020202020204" pitchFamily="34" charset="0"/>
              <a:buChar char="•"/>
            </a:pPr>
            <a:endParaRPr lang="zh-CN" sz="3600" dirty="0">
              <a:solidFill>
                <a:srgbClr val="000000"/>
              </a:solidFill>
              <a:latin typeface="微软雅黑 Light" panose="020B0502040204020203" pitchFamily="34" charset="-122"/>
              <a:ea typeface="微软雅黑 Light" panose="020B0502040204020203" pitchFamily="34" charset="-122"/>
            </a:endParaRPr>
          </a:p>
          <a:p>
            <a:pPr marL="457200" indent="-457200">
              <a:spcBef>
                <a:spcPts val="600"/>
              </a:spcBef>
              <a:spcAft>
                <a:spcPts val="600"/>
              </a:spcAft>
              <a:buFont typeface="Arial" panose="020B0604020202020204" pitchFamily="34" charset="0"/>
              <a:buChar char="•"/>
            </a:pPr>
            <a:endParaRPr lang="zh-CN" sz="3600" dirty="0">
              <a:solidFill>
                <a:srgbClr val="000000"/>
              </a:solidFill>
              <a:latin typeface="微软雅黑 Light" panose="020B0502040204020203" pitchFamily="34" charset="-122"/>
              <a:ea typeface="微软雅黑 Light" panose="020B0502040204020203" pitchFamily="34" charset="-122"/>
            </a:endParaRPr>
          </a:p>
        </p:txBody>
      </p:sp>
      <p:sp>
        <p:nvSpPr>
          <p:cNvPr id="11" name="The Picture slide"/>
          <p:cNvSpPr txBox="1"/>
          <p:nvPr/>
        </p:nvSpPr>
        <p:spPr>
          <a:xfrm>
            <a:off x="1752109" y="2868616"/>
            <a:ext cx="1128514" cy="718145"/>
          </a:xfrm>
          <a:prstGeom prst="rect">
            <a:avLst/>
          </a:prstGeom>
          <a:ln w="12700">
            <a:miter lim="400000"/>
          </a:ln>
        </p:spPr>
        <p:txBody>
          <a:bodyPr wrap="none" lIns="50800" tIns="50800" rIns="50800" bIns="50800" anchor="t">
            <a:spAutoFit/>
          </a:bodyPr>
          <a:lstStyle>
            <a:lvl1pPr>
              <a:defRPr b="1">
                <a:latin typeface="Helvetica"/>
                <a:ea typeface="Helvetica"/>
                <a:cs typeface="Helvetica"/>
                <a:sym typeface="Helvetica"/>
              </a:defRPr>
            </a:lvl1pPr>
          </a:lstStyle>
          <a:p>
            <a:r>
              <a:rPr lang="zh-CN" altLang="en-US" sz="4000" dirty="0">
                <a:solidFill>
                  <a:srgbClr val="000000">
                    <a:lumMod val="50000"/>
                    <a:lumOff val="50000"/>
                  </a:srgbClr>
                </a:solidFill>
                <a:latin typeface="微软雅黑" panose="020B0503020204020204" pitchFamily="34" charset="-122"/>
                <a:ea typeface="微软雅黑" panose="020B0503020204020204" pitchFamily="34" charset="-122"/>
              </a:rPr>
              <a:t>材质</a:t>
            </a:r>
            <a:endParaRPr lang="zh-CN" sz="4000" dirty="0">
              <a:solidFill>
                <a:srgbClr val="000000">
                  <a:lumMod val="50000"/>
                  <a:lumOff val="50000"/>
                </a:srgbClr>
              </a:solidFill>
              <a:latin typeface="微软雅黑" panose="020B0503020204020204" pitchFamily="34" charset="-122"/>
              <a:ea typeface="微软雅黑" panose="020B0503020204020204" pitchFamily="34" charset="-122"/>
            </a:endParaRPr>
          </a:p>
        </p:txBody>
      </p:sp>
      <p:sp>
        <p:nvSpPr>
          <p:cNvPr id="12" name="Rectangle"/>
          <p:cNvSpPr/>
          <p:nvPr/>
        </p:nvSpPr>
        <p:spPr>
          <a:xfrm>
            <a:off x="1752108" y="3663419"/>
            <a:ext cx="9438184" cy="127366"/>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sz="3200">
              <a:solidFill>
                <a:srgbClr val="FFFFFF"/>
              </a:solidFill>
              <a:latin typeface="Helvetica"/>
              <a:ea typeface="Helvetica"/>
              <a:cs typeface="Helvetica"/>
              <a:sym typeface="Helvetica"/>
            </a:endParaRPr>
          </a:p>
        </p:txBody>
      </p:sp>
      <p:pic>
        <p:nvPicPr>
          <p:cNvPr id="2" name="图片 1"/>
          <p:cNvPicPr>
            <a:picLocks noChangeAspect="1"/>
          </p:cNvPicPr>
          <p:nvPr/>
        </p:nvPicPr>
        <p:blipFill>
          <a:blip r:embed="rId3"/>
          <a:stretch>
            <a:fillRect/>
          </a:stretch>
        </p:blipFill>
        <p:spPr>
          <a:xfrm>
            <a:off x="12190269" y="1623710"/>
            <a:ext cx="11849100" cy="7762875"/>
          </a:xfrm>
          <a:prstGeom prst="rect">
            <a:avLst/>
          </a:prstGeom>
        </p:spPr>
      </p:pic>
      <p:pic>
        <p:nvPicPr>
          <p:cNvPr id="3" name="图片 2"/>
          <p:cNvPicPr>
            <a:picLocks noChangeAspect="1"/>
          </p:cNvPicPr>
          <p:nvPr/>
        </p:nvPicPr>
        <p:blipFill>
          <a:blip r:embed="rId4"/>
          <a:stretch>
            <a:fillRect/>
          </a:stretch>
        </p:blipFill>
        <p:spPr>
          <a:xfrm>
            <a:off x="12343966" y="9386585"/>
            <a:ext cx="5514975" cy="3876675"/>
          </a:xfrm>
          <a:prstGeom prst="rect">
            <a:avLst/>
          </a:prstGeom>
        </p:spPr>
      </p:pic>
      <p:pic>
        <p:nvPicPr>
          <p:cNvPr id="13" name="Picture 5" descr="C:\Users\ZhaoShuai\Desktop\UE5_Logo.pngUE5_Logo"/>
          <p:cNvPicPr>
            <a:picLocks noChangeAspect="1"/>
          </p:cNvPicPr>
          <p:nvPr/>
        </p:nvPicPr>
        <p:blipFill>
          <a:blip r:embed="rId5"/>
          <a:srcRect/>
          <a:stretch>
            <a:fillRect/>
          </a:stretch>
        </p:blipFill>
        <p:spPr>
          <a:xfrm>
            <a:off x="21758275" y="11090275"/>
            <a:ext cx="2625725" cy="2625725"/>
          </a:xfrm>
          <a:prstGeom prst="rect">
            <a:avLst/>
          </a:prstGeom>
          <a:noFill/>
        </p:spPr>
      </p:pic>
    </p:spTree>
    <p:extLst>
      <p:ext uri="{BB962C8B-B14F-4D97-AF65-F5344CB8AC3E}">
        <p14:creationId xmlns:p14="http://schemas.microsoft.com/office/powerpoint/2010/main" val="4156422633"/>
      </p:ext>
    </p:extLst>
  </p:cSld>
  <p:clrMapOvr>
    <a:masterClrMapping/>
  </p:clrMapOvr>
  <p:transition spd="med"/>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 name="The Picture slide"/>
          <p:cNvSpPr txBox="1"/>
          <p:nvPr/>
        </p:nvSpPr>
        <p:spPr>
          <a:xfrm>
            <a:off x="1752108" y="1187693"/>
            <a:ext cx="1641475" cy="1025922"/>
          </a:xfrm>
          <a:prstGeom prst="rect">
            <a:avLst/>
          </a:prstGeom>
          <a:ln w="12700">
            <a:miter lim="400000"/>
          </a:ln>
        </p:spPr>
        <p:txBody>
          <a:bodyPr wrap="none" lIns="50800" tIns="50800" rIns="50800" bIns="50800" anchor="t">
            <a:spAutoFit/>
          </a:bodyPr>
          <a:lstStyle>
            <a:lvl1pPr>
              <a:defRPr b="1">
                <a:latin typeface="Helvetica"/>
                <a:ea typeface="Helvetica"/>
                <a:cs typeface="Helvetica"/>
                <a:sym typeface="Helvetica"/>
              </a:defRPr>
            </a:lvl1pPr>
          </a:lstStyle>
          <a:p>
            <a:r>
              <a:rPr lang="zh-CN" altLang="en-US" sz="6000" cap="all" dirty="0">
                <a:solidFill>
                  <a:srgbClr val="000000"/>
                </a:solidFill>
                <a:latin typeface="微软雅黑" panose="020B0503020204020204" pitchFamily="34" charset="-122"/>
                <a:ea typeface="微软雅黑" panose="020B0503020204020204" pitchFamily="34" charset="-122"/>
              </a:rPr>
              <a:t>应用</a:t>
            </a:r>
            <a:endParaRPr lang="zh-CN" sz="6000" cap="all" dirty="0">
              <a:solidFill>
                <a:srgbClr val="000000"/>
              </a:solidFill>
              <a:latin typeface="微软雅黑" panose="020B0503020204020204" pitchFamily="34" charset="-122"/>
              <a:ea typeface="微软雅黑" panose="020B0503020204020204" pitchFamily="34" charset="-122"/>
            </a:endParaRPr>
          </a:p>
        </p:txBody>
      </p:sp>
      <p:sp>
        <p:nvSpPr>
          <p:cNvPr id="8" name="The Picture slide"/>
          <p:cNvSpPr txBox="1"/>
          <p:nvPr/>
        </p:nvSpPr>
        <p:spPr>
          <a:xfrm>
            <a:off x="1752109" y="2799538"/>
            <a:ext cx="1128514" cy="718145"/>
          </a:xfrm>
          <a:prstGeom prst="rect">
            <a:avLst/>
          </a:prstGeom>
          <a:ln w="12700">
            <a:miter lim="400000"/>
          </a:ln>
        </p:spPr>
        <p:txBody>
          <a:bodyPr wrap="none" lIns="50800" tIns="50800" rIns="50800" bIns="50800" anchor="t">
            <a:spAutoFit/>
          </a:bodyPr>
          <a:lstStyle>
            <a:lvl1pPr>
              <a:defRPr b="1">
                <a:latin typeface="Helvetica"/>
                <a:ea typeface="Helvetica"/>
                <a:cs typeface="Helvetica"/>
                <a:sym typeface="Helvetica"/>
              </a:defRPr>
            </a:lvl1pPr>
          </a:lstStyle>
          <a:p>
            <a:r>
              <a:rPr lang="zh-CN" altLang="en-US" sz="4000" dirty="0" smtClean="0">
                <a:solidFill>
                  <a:srgbClr val="000000">
                    <a:lumMod val="50000"/>
                    <a:lumOff val="50000"/>
                  </a:srgbClr>
                </a:solidFill>
                <a:latin typeface="微软雅黑" panose="020B0503020204020204" pitchFamily="34" charset="-122"/>
                <a:ea typeface="微软雅黑" panose="020B0503020204020204" pitchFamily="34" charset="-122"/>
              </a:rPr>
              <a:t>光照</a:t>
            </a:r>
            <a:endParaRPr lang="zh-CN" sz="4000" dirty="0">
              <a:solidFill>
                <a:srgbClr val="000000">
                  <a:lumMod val="50000"/>
                  <a:lumOff val="50000"/>
                </a:srgbClr>
              </a:solidFill>
              <a:latin typeface="微软雅黑" panose="020B0503020204020204" pitchFamily="34" charset="-122"/>
              <a:ea typeface="微软雅黑" panose="020B0503020204020204" pitchFamily="34" charset="-122"/>
            </a:endParaRPr>
          </a:p>
        </p:txBody>
      </p:sp>
      <p:sp>
        <p:nvSpPr>
          <p:cNvPr id="9"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8" y="3907751"/>
            <a:ext cx="8950527" cy="10074553"/>
          </a:xfrm>
          <a:prstGeom prst="rect">
            <a:avLst/>
          </a:prstGeom>
          <a:ln w="12700">
            <a:miter lim="400000"/>
          </a:ln>
        </p:spPr>
        <p:txBody>
          <a:bodyPr wrap="square" lIns="50800" tIns="50800" rIns="50800" bIns="50800" anchor="t">
            <a:spAutoFit/>
          </a:bodyPr>
          <a:lstStyle>
            <a:lvl1pPr algn="l">
              <a:defRPr sz="2400">
                <a:latin typeface="Helvetica"/>
                <a:ea typeface="Helvetica"/>
                <a:cs typeface="Helvetica"/>
                <a:sym typeface="Helvetica"/>
              </a:defRPr>
            </a:lvl1pPr>
          </a:lstStyle>
          <a:p>
            <a:pPr marL="457200" indent="-457200">
              <a:spcBef>
                <a:spcPts val="600"/>
              </a:spcBef>
              <a:spcAft>
                <a:spcPts val="1200"/>
              </a:spcAft>
              <a:buFont typeface="Arial" panose="020B0604020202020204" pitchFamily="34" charset="0"/>
              <a:buChar char="•"/>
            </a:pPr>
            <a:r>
              <a:rPr lang="zh-CN" altLang="en-US" sz="3600" dirty="0" smtClean="0">
                <a:solidFill>
                  <a:srgbClr val="000000"/>
                </a:solidFill>
                <a:latin typeface="微软雅黑 Light" panose="020B0502040204020203" pitchFamily="34" charset="-122"/>
                <a:ea typeface="微软雅黑 Light" panose="020B0502040204020203" pitchFamily="34" charset="-122"/>
              </a:rPr>
              <a:t>直接光照</a:t>
            </a:r>
            <a:endParaRPr lang="en-US" altLang="zh-CN" sz="3600" dirty="0" smtClean="0">
              <a:solidFill>
                <a:srgbClr val="000000"/>
              </a:solidFill>
              <a:latin typeface="微软雅黑 Light" panose="020B0502040204020203" pitchFamily="34" charset="-122"/>
              <a:ea typeface="微软雅黑 Light" panose="020B0502040204020203" pitchFamily="34" charset="-122"/>
            </a:endParaRPr>
          </a:p>
          <a:p>
            <a:pPr marL="457200" indent="-457200">
              <a:spcBef>
                <a:spcPts val="600"/>
              </a:spcBef>
              <a:spcAft>
                <a:spcPts val="1200"/>
              </a:spcAft>
              <a:buFont typeface="Arial" panose="020B0604020202020204" pitchFamily="34" charset="0"/>
              <a:buChar char="•"/>
            </a:pPr>
            <a:r>
              <a:rPr lang="zh-CN" altLang="en-US" sz="36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间接</a:t>
            </a:r>
            <a:r>
              <a:rPr lang="zh-CN" altLang="en-US" sz="3600" dirty="0" smtClean="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光照</a:t>
            </a:r>
            <a:endParaRPr lang="en-US" altLang="zh-CN" sz="3600" dirty="0" smtClean="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endParaRPr>
          </a:p>
          <a:p>
            <a:pPr marL="457200" indent="-457200">
              <a:spcBef>
                <a:spcPts val="600"/>
              </a:spcBef>
              <a:spcAft>
                <a:spcPts val="1200"/>
              </a:spcAft>
              <a:buFont typeface="Arial" panose="020B0604020202020204" pitchFamily="34" charset="0"/>
              <a:buChar char="•"/>
            </a:pPr>
            <a:r>
              <a:rPr lang="en-US" altLang="zh-CN" sz="3600" dirty="0" err="1" smtClean="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hlinkClick r:id="rId3"/>
              </a:rPr>
              <a:t>Phong</a:t>
            </a:r>
            <a:r>
              <a:rPr lang="zh-CN" altLang="en-US" sz="3600" dirty="0" smtClean="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hlinkClick r:id="rId3"/>
              </a:rPr>
              <a:t>氏光照模型</a:t>
            </a:r>
            <a:endParaRPr lang="en-US" altLang="zh-CN" sz="3600" dirty="0" smtClean="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endParaRPr>
          </a:p>
          <a:p>
            <a:pPr marL="1428750" lvl="1" indent="-514350">
              <a:spcBef>
                <a:spcPts val="600"/>
              </a:spcBef>
              <a:spcAft>
                <a:spcPts val="1200"/>
              </a:spcAft>
              <a:buFont typeface="+mj-lt"/>
              <a:buAutoNum type="arabicPeriod"/>
            </a:pPr>
            <a:r>
              <a:rPr lang="zh-CN" altLang="en-US" dirty="0" smtClean="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环境光（</a:t>
            </a:r>
            <a:r>
              <a:rPr lang="en-US" altLang="zh-CN" dirty="0" smtClean="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ambient</a:t>
            </a:r>
            <a:r>
              <a:rPr lang="zh-CN" altLang="en-US" dirty="0" smtClean="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a:t>
            </a:r>
            <a:endParaRPr lang="en-US" altLang="zh-CN" dirty="0" smtClean="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endParaRPr>
          </a:p>
          <a:p>
            <a:pPr marL="1428750" lvl="1" indent="-514350">
              <a:spcBef>
                <a:spcPts val="600"/>
              </a:spcBef>
              <a:spcAft>
                <a:spcPts val="1200"/>
              </a:spcAft>
              <a:buFont typeface="+mj-lt"/>
              <a:buAutoNum type="arabicPeriod"/>
            </a:pPr>
            <a:r>
              <a:rPr lang="zh-CN" altLang="en-US" dirty="0" smtClean="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漫反射（</a:t>
            </a:r>
            <a:r>
              <a:rPr lang="en-US" altLang="zh-CN" dirty="0" smtClean="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diffuse</a:t>
            </a:r>
            <a:r>
              <a:rPr lang="zh-CN" altLang="en-US" dirty="0" smtClean="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a:t>
            </a:r>
            <a:endParaRPr lang="en-US" altLang="zh-CN" dirty="0" smtClean="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endParaRPr>
          </a:p>
          <a:p>
            <a:pPr marL="1428750" lvl="1" indent="-514350">
              <a:spcBef>
                <a:spcPts val="600"/>
              </a:spcBef>
              <a:spcAft>
                <a:spcPts val="1200"/>
              </a:spcAft>
              <a:buFont typeface="+mj-lt"/>
              <a:buAutoNum type="arabicPeriod"/>
            </a:pPr>
            <a:r>
              <a:rPr lang="zh-CN" altLang="en-US" dirty="0" smtClean="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镜面反射（</a:t>
            </a:r>
            <a:r>
              <a:rPr lang="en-US" altLang="zh-CN" dirty="0" smtClean="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specular</a:t>
            </a:r>
            <a:r>
              <a:rPr lang="zh-CN" altLang="en-US" dirty="0" smtClean="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a:t>
            </a:r>
            <a:endParaRPr lang="en-US" altLang="zh-CN"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endParaRPr>
          </a:p>
          <a:p>
            <a:pPr marL="514350" indent="-514350">
              <a:spcBef>
                <a:spcPts val="600"/>
              </a:spcBef>
              <a:spcAft>
                <a:spcPts val="1200"/>
              </a:spcAft>
              <a:buFont typeface="Arial" panose="020B0604020202020204" pitchFamily="34" charset="0"/>
              <a:buChar char="•"/>
            </a:pPr>
            <a:r>
              <a:rPr lang="zh-CN" altLang="en-US" sz="3600" dirty="0" smtClean="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光照模型</a:t>
            </a:r>
            <a:endParaRPr lang="en-US" altLang="zh-CN" sz="3600" dirty="0" smtClean="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endParaRPr>
          </a:p>
          <a:p>
            <a:pPr marL="1428750" lvl="1" indent="-514350">
              <a:spcBef>
                <a:spcPts val="600"/>
              </a:spcBef>
              <a:spcAft>
                <a:spcPts val="1200"/>
              </a:spcAft>
              <a:buFont typeface="+mj-lt"/>
              <a:buAutoNum type="arabicPeriod"/>
            </a:pPr>
            <a:r>
              <a:rPr lang="zh-CN" altLang="en-US" dirty="0" smtClean="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静态光照</a:t>
            </a:r>
            <a:endParaRPr lang="en-US" altLang="zh-CN" dirty="0" smtClean="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endParaRPr>
          </a:p>
          <a:p>
            <a:pPr marL="1428750" lvl="1" indent="-514350">
              <a:spcBef>
                <a:spcPts val="600"/>
              </a:spcBef>
              <a:spcAft>
                <a:spcPts val="1200"/>
              </a:spcAft>
              <a:buFont typeface="+mj-lt"/>
              <a:buAutoNum type="arabicPeriod"/>
            </a:pPr>
            <a:r>
              <a:rPr lang="zh-CN" altLang="en-US" dirty="0" smtClean="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环境光</a:t>
            </a:r>
            <a:endParaRPr lang="en-US" altLang="zh-CN" dirty="0" smtClean="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endParaRPr>
          </a:p>
          <a:p>
            <a:pPr marL="1428750" lvl="1" indent="-514350">
              <a:spcBef>
                <a:spcPts val="600"/>
              </a:spcBef>
              <a:spcAft>
                <a:spcPts val="1200"/>
              </a:spcAft>
              <a:buFont typeface="+mj-lt"/>
              <a:buAutoNum type="arabicPeriod"/>
            </a:pPr>
            <a:r>
              <a:rPr lang="zh-CN" altLang="en-US"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平行</a:t>
            </a:r>
            <a:r>
              <a:rPr lang="zh-CN" altLang="en-US" dirty="0" smtClean="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光</a:t>
            </a:r>
            <a:endParaRPr lang="en-US" altLang="zh-CN" dirty="0" smtClean="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endParaRPr>
          </a:p>
          <a:p>
            <a:pPr marL="1428750" lvl="1" indent="-514350">
              <a:spcBef>
                <a:spcPts val="600"/>
              </a:spcBef>
              <a:spcAft>
                <a:spcPts val="1200"/>
              </a:spcAft>
              <a:buFont typeface="+mj-lt"/>
              <a:buAutoNum type="arabicPeriod"/>
            </a:pPr>
            <a:r>
              <a:rPr lang="zh-CN" altLang="en-US" dirty="0" smtClean="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点光</a:t>
            </a:r>
            <a:endParaRPr lang="en-US" altLang="zh-CN" dirty="0" smtClean="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endParaRPr>
          </a:p>
          <a:p>
            <a:pPr marL="1428750" lvl="1" indent="-514350">
              <a:spcBef>
                <a:spcPts val="600"/>
              </a:spcBef>
              <a:spcAft>
                <a:spcPts val="1200"/>
              </a:spcAft>
              <a:buFont typeface="+mj-lt"/>
              <a:buAutoNum type="arabicPeriod"/>
            </a:pPr>
            <a:r>
              <a:rPr lang="zh-CN" altLang="en-US"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聚光</a:t>
            </a:r>
            <a:endParaRPr lang="en-US" altLang="zh-CN"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endParaRPr>
          </a:p>
          <a:p>
            <a:pPr marL="1428750" lvl="1" indent="-514350">
              <a:spcBef>
                <a:spcPts val="600"/>
              </a:spcBef>
              <a:spcAft>
                <a:spcPts val="1200"/>
              </a:spcAft>
              <a:buFont typeface="Arial" panose="020B0604020202020204" pitchFamily="34" charset="0"/>
              <a:buChar char="•"/>
            </a:pPr>
            <a:endParaRPr lang="en-US" altLang="zh-CN" dirty="0" smtClean="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endParaRPr>
          </a:p>
        </p:txBody>
      </p:sp>
      <p:sp>
        <p:nvSpPr>
          <p:cNvPr id="13" name="Rectangle"/>
          <p:cNvSpPr/>
          <p:nvPr/>
        </p:nvSpPr>
        <p:spPr>
          <a:xfrm>
            <a:off x="1752108" y="3589750"/>
            <a:ext cx="9438184" cy="127366"/>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sz="3200">
              <a:solidFill>
                <a:srgbClr val="FFFFFF"/>
              </a:solidFill>
              <a:latin typeface="Helvetica"/>
              <a:ea typeface="Helvetica"/>
              <a:cs typeface="Helvetica"/>
              <a:sym typeface="Helvetica"/>
            </a:endParaRPr>
          </a:p>
        </p:txBody>
      </p:sp>
      <p:pic>
        <p:nvPicPr>
          <p:cNvPr id="2" name="图片 1"/>
          <p:cNvPicPr>
            <a:picLocks noChangeAspect="1"/>
          </p:cNvPicPr>
          <p:nvPr/>
        </p:nvPicPr>
        <p:blipFill>
          <a:blip r:embed="rId4"/>
          <a:stretch>
            <a:fillRect/>
          </a:stretch>
        </p:blipFill>
        <p:spPr>
          <a:xfrm>
            <a:off x="11794224" y="4555122"/>
            <a:ext cx="12144375" cy="6762750"/>
          </a:xfrm>
          <a:prstGeom prst="rect">
            <a:avLst/>
          </a:prstGeom>
        </p:spPr>
      </p:pic>
      <p:pic>
        <p:nvPicPr>
          <p:cNvPr id="6" name="图片 5"/>
          <p:cNvPicPr>
            <a:picLocks noChangeAspect="1"/>
          </p:cNvPicPr>
          <p:nvPr/>
        </p:nvPicPr>
        <p:blipFill>
          <a:blip r:embed="rId5"/>
          <a:stretch>
            <a:fillRect/>
          </a:stretch>
        </p:blipFill>
        <p:spPr>
          <a:xfrm>
            <a:off x="12041551" y="1312158"/>
            <a:ext cx="11649719" cy="3228373"/>
          </a:xfrm>
          <a:prstGeom prst="rect">
            <a:avLst/>
          </a:prstGeom>
        </p:spPr>
      </p:pic>
      <p:pic>
        <p:nvPicPr>
          <p:cNvPr id="11" name="Picture 5" descr="C:\Users\ZhaoShuai\Desktop\UE5_Logo.pngUE5_Logo"/>
          <p:cNvPicPr>
            <a:picLocks noChangeAspect="1"/>
          </p:cNvPicPr>
          <p:nvPr/>
        </p:nvPicPr>
        <p:blipFill>
          <a:blip r:embed="rId6"/>
          <a:srcRect/>
          <a:stretch>
            <a:fillRect/>
          </a:stretch>
        </p:blipFill>
        <p:spPr>
          <a:xfrm>
            <a:off x="21758275" y="11090275"/>
            <a:ext cx="2625725" cy="2625725"/>
          </a:xfrm>
          <a:prstGeom prst="rect">
            <a:avLst/>
          </a:prstGeom>
          <a:noFill/>
        </p:spPr>
      </p:pic>
    </p:spTree>
    <p:extLst>
      <p:ext uri="{BB962C8B-B14F-4D97-AF65-F5344CB8AC3E}">
        <p14:creationId xmlns:p14="http://schemas.microsoft.com/office/powerpoint/2010/main" val="1495413449"/>
      </p:ext>
    </p:extLst>
  </p:cSld>
  <p:clrMapOvr>
    <a:masterClrMapping/>
  </p:clrMapOvr>
  <p:transition spd="med"/>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2" name="Rectangle"/>
          <p:cNvSpPr/>
          <p:nvPr/>
        </p:nvSpPr>
        <p:spPr>
          <a:xfrm>
            <a:off x="1400175" y="0"/>
            <a:ext cx="7765125" cy="13716000"/>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sp>
        <p:nvSpPr>
          <p:cNvPr id="684" name="I see your face on the leaves,telling me how lonely I have been. This is a dream of mine that I have just dreamed. Just see your smiling face everywhere I go. The love I feel for you to shine inside me. But it’s all over now you’re gone. This is a dream of mine that I have just ..."/>
          <p:cNvSpPr txBox="1"/>
          <p:nvPr/>
        </p:nvSpPr>
        <p:spPr>
          <a:xfrm>
            <a:off x="9989292" y="4183930"/>
            <a:ext cx="12700000" cy="5960606"/>
          </a:xfrm>
          <a:prstGeom prst="rect">
            <a:avLst/>
          </a:prstGeom>
          <a:ln w="12700">
            <a:miter lim="400000"/>
          </a:ln>
        </p:spPr>
        <p:txBody>
          <a:bodyPr lIns="50800" tIns="50800" rIns="50800" bIns="50800" anchor="t">
            <a:spAutoFit/>
          </a:bodyPr>
          <a:lstStyle>
            <a:lvl1pPr algn="l">
              <a:defRPr sz="2400">
                <a:latin typeface="Helvetica"/>
                <a:ea typeface="Helvetica"/>
                <a:cs typeface="Helvetica"/>
                <a:sym typeface="Helvetica"/>
              </a:defRPr>
            </a:lvl1pPr>
          </a:lstStyle>
          <a:p>
            <a:pPr defTabSz="825500" hangingPunct="0">
              <a:spcBef>
                <a:spcPts val="600"/>
              </a:spcBef>
              <a:spcAft>
                <a:spcPts val="1200"/>
              </a:spcAft>
            </a:pPr>
            <a:r>
              <a:rPr lang="zh-CN" altLang="en-US" sz="3600" kern="0" dirty="0" smtClean="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基础练习</a:t>
            </a:r>
            <a:r>
              <a:rPr lang="en-US" sz="3600" kern="0" dirty="0" smtClean="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a:t>
            </a:r>
            <a:endParaRPr lang="zh-CN" sz="3600" kern="0" dirty="0">
              <a:solidFill>
                <a:srgbClr val="000000"/>
              </a:solidFill>
              <a:latin typeface="微软雅黑 Light" panose="020B0502040204020203" pitchFamily="34" charset="-122"/>
              <a:ea typeface="微软雅黑 Light" panose="020B0502040204020203" pitchFamily="34" charset="-122"/>
            </a:endParaRPr>
          </a:p>
          <a:p>
            <a:pPr marL="457200" lvl="1" indent="-457200" defTabSz="825500" hangingPunct="0">
              <a:spcBef>
                <a:spcPts val="600"/>
              </a:spcBef>
              <a:spcAft>
                <a:spcPts val="400"/>
              </a:spcAft>
              <a:buFont typeface="Arial" panose="020B0604020202020204" pitchFamily="34" charset="0"/>
              <a:buChar char="•"/>
            </a:pPr>
            <a:r>
              <a:rPr lang="zh-CN" altLang="en-US" kern="0" dirty="0" smtClean="0">
                <a:solidFill>
                  <a:srgbClr val="000000"/>
                </a:solidFill>
                <a:latin typeface="微软雅黑 Light" panose="020B0502040204020203" pitchFamily="34" charset="-122"/>
                <a:ea typeface="微软雅黑 Light" panose="020B0502040204020203" pitchFamily="34" charset="-122"/>
              </a:rPr>
              <a:t>在屏幕中间绘制一个三角面</a:t>
            </a:r>
            <a:endParaRPr lang="en-US" altLang="zh-CN" kern="0" dirty="0" smtClean="0">
              <a:solidFill>
                <a:srgbClr val="000000"/>
              </a:solidFill>
              <a:latin typeface="微软雅黑 Light" panose="020B0502040204020203" pitchFamily="34" charset="-122"/>
              <a:ea typeface="微软雅黑 Light" panose="020B0502040204020203" pitchFamily="34" charset="-122"/>
            </a:endParaRPr>
          </a:p>
          <a:p>
            <a:pPr marL="457200" lvl="1" indent="-457200" defTabSz="825500" hangingPunct="0">
              <a:spcBef>
                <a:spcPts val="600"/>
              </a:spcBef>
              <a:spcAft>
                <a:spcPts val="400"/>
              </a:spcAft>
              <a:buFont typeface="Arial" panose="020B0604020202020204" pitchFamily="34" charset="0"/>
              <a:buChar char="•"/>
            </a:pPr>
            <a:r>
              <a:rPr lang="zh-CN" altLang="en-US" kern="0" dirty="0" smtClean="0">
                <a:solidFill>
                  <a:srgbClr val="000000"/>
                </a:solidFill>
                <a:latin typeface="微软雅黑 Light" panose="020B0502040204020203" pitchFamily="34" charset="-122"/>
                <a:ea typeface="微软雅黑 Light" panose="020B0502040204020203" pitchFamily="34" charset="-122"/>
              </a:rPr>
              <a:t>要求初始化，更新，结束流程结构合理，注意模块设计，不要写在一个</a:t>
            </a:r>
            <a:r>
              <a:rPr lang="en-US" altLang="zh-CN" kern="0" dirty="0" smtClean="0">
                <a:solidFill>
                  <a:srgbClr val="000000"/>
                </a:solidFill>
                <a:latin typeface="微软雅黑 Light" panose="020B0502040204020203" pitchFamily="34" charset="-122"/>
                <a:ea typeface="微软雅黑 Light" panose="020B0502040204020203" pitchFamily="34" charset="-122"/>
              </a:rPr>
              <a:t>Main</a:t>
            </a:r>
            <a:r>
              <a:rPr lang="zh-CN" altLang="en-US" kern="0" dirty="0" smtClean="0">
                <a:solidFill>
                  <a:srgbClr val="000000"/>
                </a:solidFill>
                <a:latin typeface="微软雅黑 Light" panose="020B0502040204020203" pitchFamily="34" charset="-122"/>
                <a:ea typeface="微软雅黑 Light" panose="020B0502040204020203" pitchFamily="34" charset="-122"/>
              </a:rPr>
              <a:t>函数当中</a:t>
            </a:r>
            <a:endParaRPr lang="en-US" altLang="zh-CN" kern="0" dirty="0" smtClean="0">
              <a:solidFill>
                <a:srgbClr val="000000"/>
              </a:solidFill>
              <a:latin typeface="微软雅黑 Light" panose="020B0502040204020203" pitchFamily="34" charset="-122"/>
              <a:ea typeface="微软雅黑 Light" panose="020B0502040204020203" pitchFamily="34" charset="-122"/>
            </a:endParaRPr>
          </a:p>
          <a:p>
            <a:pPr marL="0" lvl="1" defTabSz="825500" hangingPunct="0">
              <a:spcBef>
                <a:spcPts val="600"/>
              </a:spcBef>
              <a:spcAft>
                <a:spcPts val="400"/>
              </a:spcAft>
            </a:pPr>
            <a:r>
              <a:rPr lang="zh-CN" altLang="en-US" kern="0" dirty="0">
                <a:solidFill>
                  <a:srgbClr val="000000"/>
                </a:solidFill>
                <a:latin typeface="微软雅黑 Light" panose="020B0502040204020203" pitchFamily="34" charset="-122"/>
                <a:ea typeface="微软雅黑 Light" panose="020B0502040204020203" pitchFamily="34" charset="-122"/>
              </a:rPr>
              <a:t>进</a:t>
            </a:r>
            <a:r>
              <a:rPr lang="zh-CN" altLang="en-US" kern="0" dirty="0" smtClean="0">
                <a:solidFill>
                  <a:srgbClr val="000000"/>
                </a:solidFill>
                <a:latin typeface="微软雅黑 Light" panose="020B0502040204020203" pitchFamily="34" charset="-122"/>
                <a:ea typeface="微软雅黑 Light" panose="020B0502040204020203" pitchFamily="34" charset="-122"/>
              </a:rPr>
              <a:t>阶练习：</a:t>
            </a:r>
            <a:endParaRPr lang="en-US" altLang="zh-CN" kern="0" dirty="0" smtClean="0">
              <a:solidFill>
                <a:srgbClr val="000000"/>
              </a:solidFill>
              <a:latin typeface="微软雅黑 Light" panose="020B0502040204020203" pitchFamily="34" charset="-122"/>
              <a:ea typeface="微软雅黑 Light" panose="020B0502040204020203" pitchFamily="34" charset="-122"/>
            </a:endParaRPr>
          </a:p>
          <a:p>
            <a:pPr marL="457200" lvl="1" indent="-457200" defTabSz="825500" hangingPunct="0">
              <a:spcBef>
                <a:spcPts val="600"/>
              </a:spcBef>
              <a:spcAft>
                <a:spcPts val="400"/>
              </a:spcAft>
              <a:buFont typeface="Arial" panose="020B0604020202020204" pitchFamily="34" charset="0"/>
              <a:buChar char="•"/>
            </a:pPr>
            <a:r>
              <a:rPr lang="zh-CN" altLang="en-US" kern="0" dirty="0" smtClean="0">
                <a:solidFill>
                  <a:srgbClr val="000000"/>
                </a:solidFill>
                <a:latin typeface="微软雅黑 Light" panose="020B0502040204020203" pitchFamily="34" charset="-122"/>
                <a:ea typeface="微软雅黑 Light" panose="020B0502040204020203" pitchFamily="34" charset="-122"/>
              </a:rPr>
              <a:t>使用</a:t>
            </a:r>
            <a:r>
              <a:rPr lang="en-US" altLang="zh-CN" kern="0" dirty="0" smtClean="0">
                <a:solidFill>
                  <a:srgbClr val="000000"/>
                </a:solidFill>
                <a:latin typeface="微软雅黑 Light" panose="020B0502040204020203" pitchFamily="34" charset="-122"/>
                <a:ea typeface="微软雅黑 Light" panose="020B0502040204020203" pitchFamily="34" charset="-122"/>
              </a:rPr>
              <a:t>MVP</a:t>
            </a:r>
            <a:r>
              <a:rPr lang="zh-CN" altLang="en-US" kern="0" dirty="0" smtClean="0">
                <a:solidFill>
                  <a:srgbClr val="000000"/>
                </a:solidFill>
                <a:latin typeface="微软雅黑 Light" panose="020B0502040204020203" pitchFamily="34" charset="-122"/>
                <a:ea typeface="微软雅黑 Light" panose="020B0502040204020203" pitchFamily="34" charset="-122"/>
              </a:rPr>
              <a:t>变换使画面呈现出一定透视效果</a:t>
            </a:r>
            <a:endParaRPr lang="en-US" altLang="zh-CN" kern="0" dirty="0" smtClean="0">
              <a:solidFill>
                <a:srgbClr val="000000"/>
              </a:solidFill>
              <a:latin typeface="微软雅黑 Light" panose="020B0502040204020203" pitchFamily="34" charset="-122"/>
              <a:ea typeface="微软雅黑 Light" panose="020B0502040204020203" pitchFamily="34" charset="-122"/>
            </a:endParaRPr>
          </a:p>
          <a:p>
            <a:pPr marL="457200" lvl="1" indent="-457200" defTabSz="825500" hangingPunct="0">
              <a:spcBef>
                <a:spcPts val="600"/>
              </a:spcBef>
              <a:spcAft>
                <a:spcPts val="400"/>
              </a:spcAft>
              <a:buFont typeface="Arial" panose="020B0604020202020204" pitchFamily="34" charset="0"/>
              <a:buChar char="•"/>
            </a:pPr>
            <a:r>
              <a:rPr lang="zh-CN" altLang="en-US" kern="0" dirty="0" smtClean="0">
                <a:solidFill>
                  <a:srgbClr val="000000"/>
                </a:solidFill>
                <a:latin typeface="微软雅黑 Light" panose="020B0502040204020203" pitchFamily="34" charset="-122"/>
                <a:ea typeface="微软雅黑 Light" panose="020B0502040204020203" pitchFamily="34" charset="-122"/>
              </a:rPr>
              <a:t>针对入口、窗口、循环、固定宽度整数类型等特性实现平台无关层封装</a:t>
            </a:r>
            <a:endParaRPr lang="zh-CN" kern="0" dirty="0">
              <a:solidFill>
                <a:srgbClr val="000000"/>
              </a:solidFill>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endParaRPr lang="zh-CN" sz="3600" kern="0" dirty="0">
              <a:solidFill>
                <a:srgbClr val="000000"/>
              </a:solidFill>
              <a:latin typeface="微软雅黑 Light" panose="020B0502040204020203" pitchFamily="34" charset="-122"/>
              <a:ea typeface="微软雅黑 Light" panose="020B0502040204020203" pitchFamily="34" charset="-122"/>
            </a:endParaRPr>
          </a:p>
        </p:txBody>
      </p:sp>
      <p:sp>
        <p:nvSpPr>
          <p:cNvPr id="686" name="Just like flower porcelain  You’re like a moon that  awaken to say hello So beautiful and bright that you make me content to play it  world"/>
          <p:cNvSpPr txBox="1"/>
          <p:nvPr/>
        </p:nvSpPr>
        <p:spPr>
          <a:xfrm>
            <a:off x="1903990" y="4183930"/>
            <a:ext cx="6572119" cy="1641475"/>
          </a:xfrm>
          <a:prstGeom prst="rect">
            <a:avLst/>
          </a:prstGeom>
          <a:ln w="12700">
            <a:miter lim="400000"/>
          </a:ln>
        </p:spPr>
        <p:txBody>
          <a:bodyPr lIns="50800" tIns="50800" rIns="50800" bIns="50800" anchor="t">
            <a:spAutoFit/>
          </a:bodyPr>
          <a:lstStyle>
            <a:lvl1pPr algn="r">
              <a:defRPr b="1">
                <a:latin typeface="Helvetica"/>
                <a:ea typeface="Helvetica"/>
                <a:cs typeface="Helvetica"/>
                <a:sym typeface="Helvetica"/>
              </a:defRPr>
            </a:lvl1pPr>
          </a:lstStyle>
          <a:p>
            <a:pPr defTabSz="825500" hangingPunct="0"/>
            <a:r>
              <a:rPr lang="zh-CN" altLang="en-US" sz="5000" kern="0" dirty="0" smtClean="0">
                <a:solidFill>
                  <a:srgbClr val="000000"/>
                </a:solidFill>
                <a:latin typeface="微软雅黑" panose="020B0503020204020204" pitchFamily="34" charset="-122"/>
                <a:ea typeface="微软雅黑" panose="020B0503020204020204" pitchFamily="34" charset="-122"/>
                <a:cs typeface="宋体" panose="02010600030101010101" pitchFamily="2" charset="-122"/>
              </a:rPr>
              <a:t>课后练习</a:t>
            </a:r>
            <a:r>
              <a:rPr lang="en-US" sz="5000" kern="0" dirty="0" smtClean="0">
                <a:solidFill>
                  <a:srgbClr val="000000"/>
                </a:solidFill>
                <a:latin typeface="微软雅黑" panose="020B0503020204020204" pitchFamily="34" charset="-122"/>
                <a:ea typeface="微软雅黑" panose="020B0503020204020204" pitchFamily="34" charset="-122"/>
                <a:cs typeface="宋体" panose="02010600030101010101" pitchFamily="2" charset="-122"/>
              </a:rPr>
              <a:t>：</a:t>
            </a:r>
            <a:r>
              <a:rPr lang="en-US" sz="5000" kern="0" dirty="0">
                <a:solidFill>
                  <a:srgbClr val="000000"/>
                </a:solidFill>
                <a:latin typeface="微软雅黑" panose="020B0503020204020204" pitchFamily="34" charset="-122"/>
                <a:ea typeface="微软雅黑" panose="020B0503020204020204" pitchFamily="34" charset="-122"/>
                <a:cs typeface="宋体" panose="02010600030101010101" pitchFamily="2" charset="-122"/>
              </a:rPr>
              <a:t/>
            </a:r>
            <a:br>
              <a:rPr lang="en-US" sz="5000" kern="0" dirty="0">
                <a:solidFill>
                  <a:srgbClr val="000000"/>
                </a:solidFill>
                <a:latin typeface="微软雅黑" panose="020B0503020204020204" pitchFamily="34" charset="-122"/>
                <a:ea typeface="微软雅黑" panose="020B0503020204020204" pitchFamily="34" charset="-122"/>
                <a:cs typeface="宋体" panose="02010600030101010101" pitchFamily="2" charset="-122"/>
              </a:rPr>
            </a:br>
            <a:endParaRPr lang="zh-CN" sz="5000" kern="0" dirty="0">
              <a:solidFill>
                <a:srgbClr val="000000"/>
              </a:solidFill>
              <a:latin typeface="微软雅黑" panose="020B0503020204020204" pitchFamily="34" charset="-122"/>
              <a:ea typeface="微软雅黑" panose="020B0503020204020204" pitchFamily="34" charset="-122"/>
            </a:endParaRPr>
          </a:p>
        </p:txBody>
      </p:sp>
      <p:pic>
        <p:nvPicPr>
          <p:cNvPr id="8" name="Picture 5" descr="C:\Users\ZhaoShuai\Desktop\UE5_Logo.pngUE5_Logo"/>
          <p:cNvPicPr>
            <a:picLocks noChangeAspect="1"/>
          </p:cNvPicPr>
          <p:nvPr/>
        </p:nvPicPr>
        <p:blipFill>
          <a:blip r:embed="rId3"/>
          <a:srcRect/>
          <a:stretch>
            <a:fillRect/>
          </a:stretch>
        </p:blipFill>
        <p:spPr>
          <a:xfrm>
            <a:off x="3969874" y="415226"/>
            <a:ext cx="2625725" cy="2625725"/>
          </a:xfrm>
          <a:prstGeom prst="rect">
            <a:avLst/>
          </a:prstGeom>
          <a:noFill/>
        </p:spPr>
      </p:pic>
    </p:spTree>
  </p:cSld>
  <p:clrMapOvr>
    <a:masterClrMapping/>
  </p:clrMapOvr>
  <p:transition spd="med"/>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9" name="Rectangle 2"/>
          <p:cNvSpPr/>
          <p:nvPr/>
        </p:nvSpPr>
        <p:spPr>
          <a:xfrm>
            <a:off x="14381607" y="0"/>
            <a:ext cx="10002391"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a:solidFill>
                <a:srgbClr val="FFFFFF"/>
              </a:solidFill>
              <a:ea typeface="Helvetica"/>
              <a:cs typeface="Helvetica"/>
              <a:sym typeface="Helvetica"/>
            </a:endParaRPr>
          </a:p>
        </p:txBody>
      </p:sp>
      <p:sp>
        <p:nvSpPr>
          <p:cNvPr id="3" name="AutoShape 2" descr="窥豹一斑_搜狗百科"/>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solidFill>
                <a:srgbClr val="27292E"/>
              </a:solidFill>
            </a:endParaRPr>
          </a:p>
        </p:txBody>
      </p:sp>
      <p:sp>
        <p:nvSpPr>
          <p:cNvPr id="9" name="AutoShape 4" descr="窥豹一斑_搜狗百科"/>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solidFill>
                <a:srgbClr val="27292E"/>
              </a:solidFill>
            </a:endParaRPr>
          </a:p>
        </p:txBody>
      </p:sp>
      <p:grpSp>
        <p:nvGrpSpPr>
          <p:cNvPr id="4" name="组合 3"/>
          <p:cNvGrpSpPr/>
          <p:nvPr/>
        </p:nvGrpSpPr>
        <p:grpSpPr>
          <a:xfrm>
            <a:off x="1323974" y="0"/>
            <a:ext cx="13057633" cy="13716000"/>
            <a:chOff x="10467974" y="26142"/>
            <a:chExt cx="14145068" cy="13716000"/>
          </a:xfrm>
        </p:grpSpPr>
        <p:sp>
          <p:nvSpPr>
            <p:cNvPr id="5" name="Rectangle"/>
            <p:cNvSpPr/>
            <p:nvPr/>
          </p:nvSpPr>
          <p:spPr>
            <a:xfrm>
              <a:off x="10467975" y="26142"/>
              <a:ext cx="14145067" cy="13716000"/>
            </a:xfrm>
            <a:prstGeom prst="rect">
              <a:avLst/>
            </a:prstGeom>
            <a:solidFill>
              <a:schemeClr val="bg1">
                <a:alpha val="80000"/>
              </a:schemeClr>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dirty="0">
                <a:solidFill>
                  <a:srgbClr val="FFFFFF"/>
                </a:solidFill>
                <a:ea typeface="Helvetica"/>
                <a:cs typeface="Helvetica"/>
                <a:sym typeface="Helvetica"/>
              </a:endParaRPr>
            </a:p>
          </p:txBody>
        </p:sp>
        <p:sp>
          <p:nvSpPr>
            <p:cNvPr id="6" name="Rectangle"/>
            <p:cNvSpPr/>
            <p:nvPr/>
          </p:nvSpPr>
          <p:spPr>
            <a:xfrm>
              <a:off x="10467974" y="3245592"/>
              <a:ext cx="8458201" cy="76200"/>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sz="3200">
                <a:solidFill>
                  <a:srgbClr val="FFFFFF"/>
                </a:solidFill>
                <a:latin typeface="方正姚体" panose="02010601030101010101" pitchFamily="2" charset="-122"/>
                <a:ea typeface="方正姚体" panose="02010601030101010101" pitchFamily="2" charset="-122"/>
                <a:cs typeface="Helvetica"/>
                <a:sym typeface="Helvetica"/>
              </a:endParaRPr>
            </a:p>
          </p:txBody>
        </p:sp>
      </p:grpSp>
      <p:pic>
        <p:nvPicPr>
          <p:cNvPr id="25" name="Picture 5" descr="C:\Users\ZhaoShuai\Desktop\UE5_Logo.jpgUE5_Logo"/>
          <p:cNvPicPr/>
          <p:nvPr/>
        </p:nvPicPr>
        <p:blipFill rotWithShape="1">
          <a:blip r:embed="rId3"/>
          <a:srcRect/>
          <a:stretch>
            <a:fillRect/>
          </a:stretch>
        </p:blipFill>
        <p:spPr>
          <a:xfrm>
            <a:off x="1478915" y="1835664"/>
            <a:ext cx="1310870" cy="1310640"/>
          </a:xfrm>
          <a:prstGeom prst="rect">
            <a:avLst/>
          </a:prstGeom>
        </p:spPr>
      </p:pic>
      <p:sp>
        <p:nvSpPr>
          <p:cNvPr id="15" name="The Picture slide"/>
          <p:cNvSpPr txBox="1"/>
          <p:nvPr/>
        </p:nvSpPr>
        <p:spPr>
          <a:xfrm>
            <a:off x="2944724" y="1978023"/>
            <a:ext cx="8973592" cy="1025922"/>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6000" kern="0" cap="all" dirty="0" smtClean="0">
                <a:solidFill>
                  <a:srgbClr val="000000"/>
                </a:solidFill>
                <a:latin typeface="微软雅黑" panose="020B0503020204020204" pitchFamily="34" charset="-122"/>
                <a:ea typeface="微软雅黑" panose="020B0503020204020204" pitchFamily="34" charset="-122"/>
              </a:rPr>
              <a:t>矢量</a:t>
            </a:r>
            <a:r>
              <a:rPr lang="en-US" altLang="zh-CN" sz="6000" kern="0" cap="all" dirty="0" smtClean="0">
                <a:solidFill>
                  <a:srgbClr val="000000"/>
                </a:solidFill>
                <a:latin typeface="微软雅黑" panose="020B0503020204020204" pitchFamily="34" charset="-122"/>
                <a:ea typeface="微软雅黑" panose="020B0503020204020204" pitchFamily="34" charset="-122"/>
              </a:rPr>
              <a:t>(</a:t>
            </a:r>
            <a:r>
              <a:rPr lang="zh-CN" altLang="en-US" sz="6000" kern="0" cap="all" dirty="0" smtClean="0">
                <a:solidFill>
                  <a:srgbClr val="000000"/>
                </a:solidFill>
                <a:latin typeface="微软雅黑" panose="020B0503020204020204" pitchFamily="34" charset="-122"/>
                <a:ea typeface="微软雅黑" panose="020B0503020204020204" pitchFamily="34" charset="-122"/>
              </a:rPr>
              <a:t>向量</a:t>
            </a:r>
            <a:r>
              <a:rPr lang="en-US" altLang="zh-CN" sz="6000" kern="0" cap="all" dirty="0" smtClean="0">
                <a:solidFill>
                  <a:srgbClr val="000000"/>
                </a:solidFill>
                <a:latin typeface="微软雅黑" panose="020B0503020204020204" pitchFamily="34" charset="-122"/>
                <a:ea typeface="微软雅黑" panose="020B0503020204020204" pitchFamily="34" charset="-122"/>
              </a:rPr>
              <a:t>)</a:t>
            </a:r>
            <a:endParaRPr lang="zh-CN" sz="6000" kern="0" cap="all" dirty="0">
              <a:solidFill>
                <a:srgbClr val="000000"/>
              </a:solidFill>
              <a:latin typeface="微软雅黑" panose="020B0503020204020204" pitchFamily="34" charset="-122"/>
              <a:ea typeface="微软雅黑" panose="020B0503020204020204" pitchFamily="34" charset="-122"/>
            </a:endParaRPr>
          </a:p>
        </p:txBody>
      </p:sp>
      <p:pic>
        <p:nvPicPr>
          <p:cNvPr id="16" name="图片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844898" y="3349752"/>
            <a:ext cx="4972050" cy="609600"/>
          </a:xfrm>
          <a:prstGeom prst="rect">
            <a:avLst/>
          </a:prstGeom>
        </p:spPr>
      </p:pic>
      <p:pic>
        <p:nvPicPr>
          <p:cNvPr id="24" name="图片 2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844898" y="3959352"/>
            <a:ext cx="4972050" cy="609600"/>
          </a:xfrm>
          <a:prstGeom prst="rect">
            <a:avLst/>
          </a:prstGeom>
        </p:spPr>
      </p:pic>
      <p:pic>
        <p:nvPicPr>
          <p:cNvPr id="26" name="图片 2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844898" y="4544623"/>
            <a:ext cx="4972050" cy="609600"/>
          </a:xfrm>
          <a:prstGeom prst="rect">
            <a:avLst/>
          </a:prstGeom>
        </p:spPr>
      </p:pic>
      <p:pic>
        <p:nvPicPr>
          <p:cNvPr id="27" name="图片 2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6844898" y="5154223"/>
            <a:ext cx="4972050" cy="609600"/>
          </a:xfrm>
          <a:prstGeom prst="rect">
            <a:avLst/>
          </a:prstGeom>
        </p:spPr>
      </p:pic>
      <p:pic>
        <p:nvPicPr>
          <p:cNvPr id="28" name="图片 2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6844898" y="5709603"/>
            <a:ext cx="4972050" cy="742950"/>
          </a:xfrm>
          <a:prstGeom prst="rect">
            <a:avLst/>
          </a:prstGeom>
        </p:spPr>
      </p:pic>
      <p:pic>
        <p:nvPicPr>
          <p:cNvPr id="29" name="图片 2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6597248" y="7564589"/>
            <a:ext cx="5467350" cy="609600"/>
          </a:xfrm>
          <a:prstGeom prst="rect">
            <a:avLst/>
          </a:prstGeom>
        </p:spPr>
      </p:pic>
      <p:pic>
        <p:nvPicPr>
          <p:cNvPr id="30" name="图片 29"/>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6844898" y="6433572"/>
            <a:ext cx="4972050" cy="609600"/>
          </a:xfrm>
          <a:prstGeom prst="rect">
            <a:avLst/>
          </a:prstGeom>
        </p:spPr>
      </p:pic>
      <p:pic>
        <p:nvPicPr>
          <p:cNvPr id="31" name="图片 30"/>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5816198" y="9031980"/>
            <a:ext cx="7658100" cy="1009650"/>
          </a:xfrm>
          <a:prstGeom prst="rect">
            <a:avLst/>
          </a:prstGeom>
        </p:spPr>
      </p:pic>
      <p:pic>
        <p:nvPicPr>
          <p:cNvPr id="32" name="图片 31"/>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6872112" y="8404084"/>
            <a:ext cx="4972050" cy="609600"/>
          </a:xfrm>
          <a:prstGeom prst="rect">
            <a:avLst/>
          </a:prstGeom>
        </p:spPr>
      </p:pic>
      <p:sp>
        <p:nvSpPr>
          <p:cNvPr id="33"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2423160" y="3959352"/>
            <a:ext cx="11780335" cy="6011902"/>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pPr marL="457200" indent="-457200">
              <a:spcBef>
                <a:spcPts val="600"/>
              </a:spcBef>
              <a:spcAft>
                <a:spcPts val="600"/>
              </a:spcAft>
              <a:buFont typeface="Arial" panose="020B0604020202020204" pitchFamily="34" charset="0"/>
              <a:buChar char="•"/>
            </a:pPr>
            <a:r>
              <a:rPr lang="zh-CN" altLang="en-US" sz="36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模和</a:t>
            </a:r>
            <a:r>
              <a:rPr lang="zh-CN" altLang="en-US" sz="3600" dirty="0" smtClean="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方向、标量</a:t>
            </a:r>
            <a:endParaRPr lang="en-US" altLang="zh-CN" sz="36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endParaRPr>
          </a:p>
          <a:p>
            <a:pPr marL="457200" indent="-457200">
              <a:spcBef>
                <a:spcPts val="600"/>
              </a:spcBef>
              <a:spcAft>
                <a:spcPts val="600"/>
              </a:spcAft>
              <a:buFont typeface="Arial" panose="020B0604020202020204" pitchFamily="34" charset="0"/>
              <a:buChar char="•"/>
            </a:pPr>
            <a:r>
              <a:rPr lang="zh-CN" altLang="en-US" sz="36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基矢量（</a:t>
            </a:r>
            <a:r>
              <a:rPr lang="en-US" altLang="zh-CN" sz="36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Basis Vector</a:t>
            </a:r>
            <a:r>
              <a:rPr lang="zh-CN" altLang="en-US" sz="3600" dirty="0" smtClean="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）：按笛卡尔坐标轴定义的三个正交单位矢量（</a:t>
            </a:r>
            <a:r>
              <a:rPr lang="en-US" altLang="zh-CN" sz="3600" dirty="0" smtClean="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Orthogonal Unit Vector</a:t>
            </a:r>
            <a:r>
              <a:rPr lang="zh-CN" altLang="en-US" sz="3600" dirty="0" smtClean="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a:t>
            </a:r>
            <a:endParaRPr lang="en-US" altLang="zh-CN" sz="36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endParaRPr>
          </a:p>
          <a:p>
            <a:pPr marL="457200" indent="-457200">
              <a:spcBef>
                <a:spcPts val="600"/>
              </a:spcBef>
              <a:spcAft>
                <a:spcPts val="600"/>
              </a:spcAft>
              <a:buFont typeface="Arial" panose="020B0604020202020204" pitchFamily="34" charset="0"/>
              <a:buChar char="•"/>
            </a:pPr>
            <a:r>
              <a:rPr lang="zh-CN" altLang="en-US" sz="36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矢量与标量乘法、矢量加减法、单位</a:t>
            </a:r>
            <a:r>
              <a:rPr lang="zh-CN" altLang="en-US" sz="3600" dirty="0" smtClean="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矢量</a:t>
            </a:r>
            <a:endParaRPr lang="en-US" altLang="zh-CN" sz="3600" dirty="0" smtClean="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endParaRPr>
          </a:p>
          <a:p>
            <a:pPr marL="457200" indent="-457200">
              <a:spcBef>
                <a:spcPts val="600"/>
              </a:spcBef>
              <a:spcAft>
                <a:spcPts val="600"/>
              </a:spcAft>
              <a:buFont typeface="Arial" panose="020B0604020202020204" pitchFamily="34" charset="0"/>
              <a:buChar char="•"/>
            </a:pPr>
            <a:r>
              <a:rPr lang="zh-CN" altLang="en-US" sz="3600" dirty="0" smtClean="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归一化：求单位矢量的过程</a:t>
            </a:r>
            <a:endParaRPr lang="en-US" altLang="zh-CN" sz="3600" dirty="0" smtClean="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endParaRPr>
          </a:p>
          <a:p>
            <a:pPr marL="457200" indent="-457200">
              <a:spcBef>
                <a:spcPts val="600"/>
              </a:spcBef>
              <a:spcAft>
                <a:spcPts val="600"/>
              </a:spcAft>
              <a:buFont typeface="Arial" panose="020B0604020202020204" pitchFamily="34" charset="0"/>
              <a:buChar char="•"/>
            </a:pPr>
            <a:r>
              <a:rPr lang="zh-CN" altLang="en-US" sz="3600" dirty="0" smtClean="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法矢量：垂直于某表面的矢量</a:t>
            </a:r>
            <a:endParaRPr lang="en-US" altLang="zh-CN" sz="36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endParaRPr>
          </a:p>
          <a:p>
            <a:pPr marL="457200" indent="-457200">
              <a:spcBef>
                <a:spcPts val="600"/>
              </a:spcBef>
              <a:spcAft>
                <a:spcPts val="600"/>
              </a:spcAft>
              <a:buFont typeface="Arial" panose="020B0604020202020204" pitchFamily="34" charset="0"/>
              <a:buChar char="•"/>
            </a:pPr>
            <a:r>
              <a:rPr lang="zh-CN" altLang="en-US" sz="36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点积（</a:t>
            </a:r>
            <a:r>
              <a:rPr lang="en-US" altLang="zh-CN" sz="36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Dot Product</a:t>
            </a:r>
            <a:r>
              <a:rPr lang="zh-CN" altLang="en-US" sz="3600" dirty="0" smtClean="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）：点积结果是一个标量</a:t>
            </a:r>
            <a:endParaRPr lang="en-US" altLang="zh-CN" sz="36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endParaRPr>
          </a:p>
          <a:p>
            <a:pPr marL="457200" indent="-457200">
              <a:spcBef>
                <a:spcPts val="600"/>
              </a:spcBef>
              <a:spcAft>
                <a:spcPts val="600"/>
              </a:spcAft>
              <a:buFont typeface="Arial" panose="020B0604020202020204" pitchFamily="34" charset="0"/>
              <a:buChar char="•"/>
            </a:pPr>
            <a:r>
              <a:rPr lang="zh-CN" altLang="en-US" sz="36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叉积（</a:t>
            </a:r>
            <a:r>
              <a:rPr lang="en-US" altLang="zh-CN" sz="36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Cross Product</a:t>
            </a:r>
            <a:r>
              <a:rPr lang="zh-CN" altLang="en-US" sz="3600" dirty="0" smtClean="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）：叉积结果是一个矢量，垂直于两个相乘向量</a:t>
            </a:r>
            <a:endParaRPr lang="en-US" altLang="zh-CN" sz="36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endParaRPr>
          </a:p>
        </p:txBody>
      </p:sp>
    </p:spTree>
    <p:extLst>
      <p:ext uri="{BB962C8B-B14F-4D97-AF65-F5344CB8AC3E}">
        <p14:creationId xmlns:p14="http://schemas.microsoft.com/office/powerpoint/2010/main" val="2661395169"/>
      </p:ext>
    </p:extLst>
  </p:cSld>
  <p:clrMapOvr>
    <a:masterClrMapping/>
  </p:clrMapOvr>
  <p:transition spd="med"/>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8" y="4766538"/>
            <a:ext cx="9438184" cy="3642023"/>
          </a:xfrm>
          <a:prstGeom prst="rect">
            <a:avLst/>
          </a:prstGeom>
          <a:ln w="12700">
            <a:miter lim="400000"/>
          </a:ln>
        </p:spPr>
        <p:txBody>
          <a:bodyPr wrap="square" lIns="50800" tIns="50800" rIns="50800" bIns="50800" anchor="t">
            <a:spAutoFit/>
          </a:bodyPr>
          <a:lstStyle>
            <a:lvl1pPr algn="l">
              <a:defRPr sz="2400">
                <a:latin typeface="Helvetica"/>
                <a:ea typeface="Helvetica"/>
                <a:cs typeface="Helvetica"/>
                <a:sym typeface="Helvetica"/>
              </a:defRPr>
            </a:lvl1pPr>
          </a:lstStyle>
          <a:p>
            <a:pPr marL="457200" indent="-457200">
              <a:spcBef>
                <a:spcPts val="600"/>
              </a:spcBef>
              <a:spcAft>
                <a:spcPts val="600"/>
              </a:spcAft>
              <a:buFont typeface="Arial" panose="020B0604020202020204" pitchFamily="34" charset="0"/>
              <a:buChar char="•"/>
            </a:pPr>
            <a:r>
              <a:rPr lang="zh-CN" altLang="en-US" sz="3600" dirty="0" smtClean="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图形学意义：若</a:t>
            </a:r>
            <a:r>
              <a:rPr lang="en-US" altLang="zh-CN" sz="3600" b="1" dirty="0" smtClean="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u</a:t>
            </a:r>
            <a:r>
              <a:rPr lang="zh-CN" altLang="en-US" sz="3600" dirty="0" smtClean="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为单位矢量，则点积（</a:t>
            </a:r>
            <a:r>
              <a:rPr lang="en-US" altLang="zh-CN" sz="3600" b="1" dirty="0" err="1" smtClean="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a</a:t>
            </a:r>
            <a:r>
              <a:rPr lang="en-US" altLang="zh-CN" sz="3600" dirty="0" err="1" smtClean="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a:t>
            </a:r>
            <a:r>
              <a:rPr lang="en-US" altLang="zh-CN" sz="3600" b="1" dirty="0" err="1" smtClean="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u</a:t>
            </a:r>
            <a:r>
              <a:rPr lang="zh-CN" altLang="en-US" sz="3600" dirty="0" smtClean="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）表示在由</a:t>
            </a:r>
            <a:r>
              <a:rPr lang="en-US" altLang="zh-CN" sz="3600" b="1" dirty="0" smtClean="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u</a:t>
            </a:r>
            <a:r>
              <a:rPr lang="zh-CN" altLang="en-US" sz="3600" dirty="0" smtClean="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方向定义的无线长度直线上，</a:t>
            </a:r>
            <a:r>
              <a:rPr lang="en-US" altLang="zh-CN" sz="3600" b="1" dirty="0" smtClean="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a</a:t>
            </a:r>
            <a:r>
              <a:rPr lang="zh-CN" altLang="en-US" sz="3600" dirty="0" smtClean="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的投影（</a:t>
            </a:r>
            <a:r>
              <a:rPr lang="en-US" altLang="zh-CN" sz="3600" dirty="0" smtClean="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Projection</a:t>
            </a:r>
            <a:r>
              <a:rPr lang="zh-CN" altLang="en-US" sz="3600" dirty="0" smtClean="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）长度。</a:t>
            </a:r>
            <a:endParaRPr lang="en-US" sz="3600" b="1"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endParaRPr>
          </a:p>
          <a:p>
            <a:pPr marL="457200" indent="-457200">
              <a:spcBef>
                <a:spcPts val="600"/>
              </a:spcBef>
              <a:spcAft>
                <a:spcPts val="600"/>
              </a:spcAft>
              <a:buFont typeface="Arial" panose="020B0604020202020204" pitchFamily="34" charset="0"/>
              <a:buChar char="•"/>
            </a:pPr>
            <a:r>
              <a:rPr lang="zh-CN" altLang="en-US" sz="3600" dirty="0" smtClean="0">
                <a:solidFill>
                  <a:srgbClr val="000000"/>
                </a:solidFill>
                <a:latin typeface="微软雅黑 Light" panose="020B0502040204020203" pitchFamily="34" charset="-122"/>
                <a:ea typeface="微软雅黑 Light" panose="020B0502040204020203" pitchFamily="34" charset="-122"/>
              </a:rPr>
              <a:t>应用：可用于判定共线或反向。</a:t>
            </a:r>
            <a:endParaRPr lang="en-US" altLang="zh-CN" sz="3600" dirty="0" smtClean="0">
              <a:solidFill>
                <a:srgbClr val="000000"/>
              </a:solidFill>
              <a:latin typeface="微软雅黑 Light" panose="020B0502040204020203" pitchFamily="34" charset="-122"/>
              <a:ea typeface="微软雅黑 Light" panose="020B0502040204020203" pitchFamily="34" charset="-122"/>
            </a:endParaRPr>
          </a:p>
          <a:p>
            <a:pPr marL="457200" indent="-457200">
              <a:spcBef>
                <a:spcPts val="600"/>
              </a:spcBef>
              <a:spcAft>
                <a:spcPts val="600"/>
              </a:spcAft>
              <a:buFont typeface="Arial" panose="020B0604020202020204" pitchFamily="34" charset="0"/>
              <a:buChar char="•"/>
            </a:pPr>
            <a:endParaRPr lang="zh-CN" sz="2800" dirty="0">
              <a:solidFill>
                <a:srgbClr val="000000"/>
              </a:solidFill>
            </a:endParaRPr>
          </a:p>
          <a:p>
            <a:pPr marL="457200" indent="-457200">
              <a:spcBef>
                <a:spcPts val="600"/>
              </a:spcBef>
              <a:spcAft>
                <a:spcPts val="600"/>
              </a:spcAft>
              <a:buFont typeface="Arial" panose="020B0604020202020204" pitchFamily="34" charset="0"/>
              <a:buChar char="•"/>
            </a:pPr>
            <a:endParaRPr lang="zh-CN" sz="2800" dirty="0">
              <a:solidFill>
                <a:srgbClr val="000000"/>
              </a:solidFill>
            </a:endParaRPr>
          </a:p>
        </p:txBody>
      </p:sp>
      <p:sp>
        <p:nvSpPr>
          <p:cNvPr id="8" name="The Picture slide"/>
          <p:cNvSpPr txBox="1"/>
          <p:nvPr/>
        </p:nvSpPr>
        <p:spPr>
          <a:xfrm>
            <a:off x="13454824" y="3524152"/>
            <a:ext cx="1641475" cy="1025922"/>
          </a:xfrm>
          <a:prstGeom prst="rect">
            <a:avLst/>
          </a:prstGeom>
          <a:ln w="12700">
            <a:miter lim="400000"/>
          </a:ln>
        </p:spPr>
        <p:txBody>
          <a:bodyPr wrap="none" lIns="50800" tIns="50800" rIns="50800" bIns="50800" anchor="t">
            <a:spAutoFit/>
          </a:bodyPr>
          <a:lstStyle>
            <a:lvl1pPr>
              <a:defRPr b="1">
                <a:latin typeface="Helvetica"/>
                <a:ea typeface="Helvetica"/>
                <a:cs typeface="Helvetica"/>
                <a:sym typeface="Helvetica"/>
              </a:defRPr>
            </a:lvl1pPr>
          </a:lstStyle>
          <a:p>
            <a:r>
              <a:rPr lang="zh-CN" altLang="en-US" sz="6000" dirty="0">
                <a:solidFill>
                  <a:srgbClr val="000000">
                    <a:lumMod val="50000"/>
                    <a:lumOff val="50000"/>
                  </a:srgbClr>
                </a:solidFill>
                <a:latin typeface="微软雅黑" panose="020B0503020204020204" pitchFamily="34" charset="-122"/>
                <a:ea typeface="微软雅黑" panose="020B0503020204020204" pitchFamily="34" charset="-122"/>
              </a:rPr>
              <a:t>叉积</a:t>
            </a:r>
            <a:endParaRPr lang="zh-CN" sz="6000" dirty="0">
              <a:solidFill>
                <a:srgbClr val="000000">
                  <a:lumMod val="50000"/>
                  <a:lumOff val="50000"/>
                </a:srgbClr>
              </a:solidFill>
              <a:latin typeface="微软雅黑" panose="020B0503020204020204" pitchFamily="34" charset="-122"/>
              <a:ea typeface="微软雅黑" panose="020B0503020204020204" pitchFamily="34" charset="-122"/>
            </a:endParaRPr>
          </a:p>
        </p:txBody>
      </p:sp>
      <p:sp>
        <p:nvSpPr>
          <p:cNvPr id="9"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3454825" y="4766538"/>
            <a:ext cx="9592212" cy="3180358"/>
          </a:xfrm>
          <a:prstGeom prst="rect">
            <a:avLst/>
          </a:prstGeom>
          <a:ln w="12700">
            <a:miter lim="400000"/>
          </a:ln>
        </p:spPr>
        <p:txBody>
          <a:bodyPr wrap="square" lIns="50800" tIns="50800" rIns="50800" bIns="50800" anchor="t">
            <a:spAutoFit/>
          </a:bodyPr>
          <a:lstStyle>
            <a:lvl1pPr algn="l">
              <a:defRPr sz="2400">
                <a:latin typeface="Helvetica"/>
                <a:ea typeface="Helvetica"/>
                <a:cs typeface="Helvetica"/>
                <a:sym typeface="Helvetica"/>
              </a:defRPr>
            </a:lvl1pPr>
          </a:lstStyle>
          <a:p>
            <a:pPr marL="457200" indent="-457200">
              <a:spcBef>
                <a:spcPts val="600"/>
              </a:spcBef>
              <a:spcAft>
                <a:spcPts val="600"/>
              </a:spcAft>
              <a:buFont typeface="Arial" panose="020B0604020202020204" pitchFamily="34" charset="0"/>
              <a:buChar char="•"/>
            </a:pPr>
            <a:r>
              <a:rPr lang="zh-CN" altLang="en-US" sz="36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图形</a:t>
            </a:r>
            <a:r>
              <a:rPr lang="zh-CN" altLang="en-US" sz="3600" dirty="0" smtClean="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学意义：产生新的向量，向量垂直两相乘矢量。</a:t>
            </a:r>
            <a:endParaRPr lang="en-US" altLang="zh-CN" sz="3600" dirty="0" smtClean="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endParaRPr>
          </a:p>
          <a:p>
            <a:pPr marL="457200" indent="-457200">
              <a:spcBef>
                <a:spcPts val="600"/>
              </a:spcBef>
              <a:spcAft>
                <a:spcPts val="600"/>
              </a:spcAft>
              <a:buFont typeface="Arial" panose="020B0604020202020204" pitchFamily="34" charset="0"/>
              <a:buChar char="•"/>
            </a:pPr>
            <a:r>
              <a:rPr lang="zh-CN" altLang="en-US" sz="36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叉</a:t>
            </a:r>
            <a:r>
              <a:rPr lang="zh-CN" altLang="en-US" sz="3600" dirty="0" smtClean="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积方向：右手法则。</a:t>
            </a:r>
            <a:endParaRPr lang="en-US" altLang="zh-CN" sz="3600" dirty="0" smtClean="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endParaRPr>
          </a:p>
          <a:p>
            <a:pPr marL="457200" indent="-457200">
              <a:spcBef>
                <a:spcPts val="600"/>
              </a:spcBef>
              <a:spcAft>
                <a:spcPts val="600"/>
              </a:spcAft>
              <a:buFont typeface="Arial" panose="020B0604020202020204" pitchFamily="34" charset="0"/>
              <a:buChar char="•"/>
            </a:pPr>
            <a:r>
              <a:rPr lang="zh-CN" altLang="en-US" sz="3600" dirty="0" smtClean="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应用：判定力矩方向；根据已知朝向和正上方求转向；求解平面法向量。</a:t>
            </a:r>
            <a:endParaRPr lang="en-US" sz="36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endParaRPr>
          </a:p>
        </p:txBody>
      </p:sp>
      <p:sp>
        <p:nvSpPr>
          <p:cNvPr id="11" name="The Picture slide"/>
          <p:cNvSpPr txBox="1"/>
          <p:nvPr/>
        </p:nvSpPr>
        <p:spPr>
          <a:xfrm>
            <a:off x="1752108" y="3486298"/>
            <a:ext cx="1641475" cy="1025922"/>
          </a:xfrm>
          <a:prstGeom prst="rect">
            <a:avLst/>
          </a:prstGeom>
          <a:ln w="12700">
            <a:miter lim="400000"/>
          </a:ln>
        </p:spPr>
        <p:txBody>
          <a:bodyPr wrap="none" lIns="50800" tIns="50800" rIns="50800" bIns="50800" anchor="t">
            <a:spAutoFit/>
          </a:bodyPr>
          <a:lstStyle>
            <a:lvl1pPr>
              <a:defRPr b="1">
                <a:latin typeface="Helvetica"/>
                <a:ea typeface="Helvetica"/>
                <a:cs typeface="Helvetica"/>
                <a:sym typeface="Helvetica"/>
              </a:defRPr>
            </a:lvl1pPr>
          </a:lstStyle>
          <a:p>
            <a:r>
              <a:rPr lang="zh-CN" altLang="en-US" sz="6000" dirty="0">
                <a:solidFill>
                  <a:srgbClr val="000000">
                    <a:lumMod val="50000"/>
                    <a:lumOff val="50000"/>
                  </a:srgbClr>
                </a:solidFill>
                <a:latin typeface="微软雅黑" panose="020B0503020204020204" pitchFamily="34" charset="-122"/>
                <a:ea typeface="微软雅黑" panose="020B0503020204020204" pitchFamily="34" charset="-122"/>
              </a:rPr>
              <a:t>点</a:t>
            </a:r>
            <a:r>
              <a:rPr lang="zh-CN" altLang="en-US" sz="6000" dirty="0" smtClean="0">
                <a:solidFill>
                  <a:srgbClr val="000000">
                    <a:lumMod val="50000"/>
                    <a:lumOff val="50000"/>
                  </a:srgbClr>
                </a:solidFill>
                <a:latin typeface="微软雅黑" panose="020B0503020204020204" pitchFamily="34" charset="-122"/>
                <a:ea typeface="微软雅黑" panose="020B0503020204020204" pitchFamily="34" charset="-122"/>
              </a:rPr>
              <a:t>积</a:t>
            </a:r>
            <a:endParaRPr lang="zh-CN" sz="6000" dirty="0">
              <a:solidFill>
                <a:srgbClr val="000000">
                  <a:lumMod val="50000"/>
                  <a:lumOff val="50000"/>
                </a:srgbClr>
              </a:solidFill>
              <a:latin typeface="微软雅黑" panose="020B0503020204020204" pitchFamily="34" charset="-122"/>
              <a:ea typeface="微软雅黑" panose="020B0503020204020204" pitchFamily="34" charset="-122"/>
            </a:endParaRPr>
          </a:p>
        </p:txBody>
      </p:sp>
      <p:sp>
        <p:nvSpPr>
          <p:cNvPr id="12" name="Rectangle"/>
          <p:cNvSpPr/>
          <p:nvPr/>
        </p:nvSpPr>
        <p:spPr>
          <a:xfrm>
            <a:off x="1752108" y="4453128"/>
            <a:ext cx="9438184" cy="127366"/>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sz="3200">
              <a:solidFill>
                <a:srgbClr val="FFFFFF"/>
              </a:solidFill>
              <a:latin typeface="Helvetica"/>
              <a:ea typeface="Helvetica"/>
              <a:cs typeface="Helvetica"/>
              <a:sym typeface="Helvetica"/>
            </a:endParaRPr>
          </a:p>
        </p:txBody>
      </p:sp>
      <p:sp>
        <p:nvSpPr>
          <p:cNvPr id="13" name="Rectangle"/>
          <p:cNvSpPr/>
          <p:nvPr/>
        </p:nvSpPr>
        <p:spPr>
          <a:xfrm>
            <a:off x="13454824" y="4448537"/>
            <a:ext cx="9438184" cy="127366"/>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sz="3200">
              <a:solidFill>
                <a:srgbClr val="FFFFFF"/>
              </a:solidFill>
              <a:latin typeface="Helvetica"/>
              <a:ea typeface="Helvetica"/>
              <a:cs typeface="Helvetica"/>
              <a:sym typeface="Helvetica"/>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35247" y="8199308"/>
            <a:ext cx="6124575" cy="3257550"/>
          </a:xfrm>
          <a:prstGeom prst="rect">
            <a:avLst/>
          </a:prstGeom>
        </p:spPr>
      </p:pic>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687248" y="7946896"/>
            <a:ext cx="6124575" cy="3762375"/>
          </a:xfrm>
          <a:prstGeom prst="rect">
            <a:avLst/>
          </a:prstGeom>
        </p:spPr>
      </p:pic>
      <p:pic>
        <p:nvPicPr>
          <p:cNvPr id="14" name="Picture 5" descr="C:\Users\ZhaoShuai\Desktop\UE5_Logo.pngUE5_Logo"/>
          <p:cNvPicPr>
            <a:picLocks noChangeAspect="1"/>
          </p:cNvPicPr>
          <p:nvPr/>
        </p:nvPicPr>
        <p:blipFill>
          <a:blip r:embed="rId5"/>
          <a:srcRect/>
          <a:stretch>
            <a:fillRect/>
          </a:stretch>
        </p:blipFill>
        <p:spPr>
          <a:xfrm>
            <a:off x="21758275" y="11090275"/>
            <a:ext cx="2625725" cy="2625725"/>
          </a:xfrm>
          <a:prstGeom prst="rect">
            <a:avLst/>
          </a:prstGeom>
          <a:noFill/>
        </p:spPr>
      </p:pic>
    </p:spTree>
  </p:cSld>
  <p:clrMapOvr>
    <a:masterClrMapping/>
  </p:clrMapOvr>
  <p:transition spd="med"/>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9" name="Rectangle 2"/>
          <p:cNvSpPr/>
          <p:nvPr/>
        </p:nvSpPr>
        <p:spPr>
          <a:xfrm>
            <a:off x="14381607" y="0"/>
            <a:ext cx="10002391"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a:solidFill>
                <a:srgbClr val="FFFFFF"/>
              </a:solidFill>
              <a:ea typeface="Helvetica"/>
              <a:cs typeface="Helvetica"/>
              <a:sym typeface="Helvetica"/>
            </a:endParaRPr>
          </a:p>
        </p:txBody>
      </p:sp>
      <p:sp>
        <p:nvSpPr>
          <p:cNvPr id="3" name="AutoShape 2" descr="窥豹一斑_搜狗百科"/>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solidFill>
                <a:srgbClr val="27292E"/>
              </a:solidFill>
            </a:endParaRPr>
          </a:p>
        </p:txBody>
      </p:sp>
      <p:sp>
        <p:nvSpPr>
          <p:cNvPr id="9" name="AutoShape 4" descr="窥豹一斑_搜狗百科"/>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solidFill>
                <a:srgbClr val="27292E"/>
              </a:solidFill>
            </a:endParaRPr>
          </a:p>
        </p:txBody>
      </p:sp>
      <p:grpSp>
        <p:nvGrpSpPr>
          <p:cNvPr id="4" name="组合 3"/>
          <p:cNvGrpSpPr/>
          <p:nvPr/>
        </p:nvGrpSpPr>
        <p:grpSpPr>
          <a:xfrm>
            <a:off x="1323974" y="0"/>
            <a:ext cx="13057633" cy="13716000"/>
            <a:chOff x="10467974" y="26142"/>
            <a:chExt cx="14145068" cy="13716000"/>
          </a:xfrm>
        </p:grpSpPr>
        <p:sp>
          <p:nvSpPr>
            <p:cNvPr id="5" name="Rectangle"/>
            <p:cNvSpPr/>
            <p:nvPr/>
          </p:nvSpPr>
          <p:spPr>
            <a:xfrm>
              <a:off x="10467975" y="26142"/>
              <a:ext cx="14145067" cy="13716000"/>
            </a:xfrm>
            <a:prstGeom prst="rect">
              <a:avLst/>
            </a:prstGeom>
            <a:solidFill>
              <a:schemeClr val="bg1">
                <a:alpha val="80000"/>
              </a:schemeClr>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dirty="0">
                <a:solidFill>
                  <a:srgbClr val="FFFFFF"/>
                </a:solidFill>
                <a:ea typeface="Helvetica"/>
                <a:cs typeface="Helvetica"/>
                <a:sym typeface="Helvetica"/>
              </a:endParaRPr>
            </a:p>
          </p:txBody>
        </p:sp>
        <p:sp>
          <p:nvSpPr>
            <p:cNvPr id="6" name="Rectangle"/>
            <p:cNvSpPr/>
            <p:nvPr/>
          </p:nvSpPr>
          <p:spPr>
            <a:xfrm>
              <a:off x="10467974" y="3245592"/>
              <a:ext cx="8458201" cy="76200"/>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sz="3200">
                <a:solidFill>
                  <a:srgbClr val="FFFFFF"/>
                </a:solidFill>
                <a:latin typeface="方正姚体" panose="02010601030101010101" pitchFamily="2" charset="-122"/>
                <a:ea typeface="方正姚体" panose="02010601030101010101" pitchFamily="2" charset="-122"/>
                <a:cs typeface="Helvetica"/>
                <a:sym typeface="Helvetica"/>
              </a:endParaRPr>
            </a:p>
          </p:txBody>
        </p:sp>
      </p:grpSp>
      <p:pic>
        <p:nvPicPr>
          <p:cNvPr id="25" name="Picture 5" descr="C:\Users\ZhaoShuai\Desktop\UE5_Logo.jpgUE5_Logo"/>
          <p:cNvPicPr/>
          <p:nvPr/>
        </p:nvPicPr>
        <p:blipFill rotWithShape="1">
          <a:blip r:embed="rId3"/>
          <a:srcRect/>
          <a:stretch>
            <a:fillRect/>
          </a:stretch>
        </p:blipFill>
        <p:spPr>
          <a:xfrm>
            <a:off x="1478915" y="1835664"/>
            <a:ext cx="1310870" cy="1310640"/>
          </a:xfrm>
          <a:prstGeom prst="rect">
            <a:avLst/>
          </a:prstGeom>
        </p:spPr>
      </p:pic>
      <p:sp>
        <p:nvSpPr>
          <p:cNvPr id="20" name="The Picture slide"/>
          <p:cNvSpPr txBox="1"/>
          <p:nvPr/>
        </p:nvSpPr>
        <p:spPr>
          <a:xfrm>
            <a:off x="2917510" y="1978023"/>
            <a:ext cx="8973592" cy="1025922"/>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6000" kern="0" cap="all" dirty="0">
                <a:solidFill>
                  <a:srgbClr val="000000"/>
                </a:solidFill>
                <a:latin typeface="微软雅黑" panose="020B0503020204020204" pitchFamily="34" charset="-122"/>
                <a:ea typeface="微软雅黑" panose="020B0503020204020204" pitchFamily="34" charset="-122"/>
              </a:rPr>
              <a:t>矩阵</a:t>
            </a:r>
            <a:endParaRPr lang="zh-CN" sz="6000" kern="0" cap="all" dirty="0">
              <a:solidFill>
                <a:srgbClr val="000000"/>
              </a:solidFill>
              <a:latin typeface="微软雅黑" panose="020B0503020204020204" pitchFamily="34" charset="-122"/>
              <a:ea typeface="微软雅黑" panose="020B0503020204020204" pitchFamily="34" charset="-122"/>
            </a:endParaRPr>
          </a:p>
        </p:txBody>
      </p:sp>
      <p:sp>
        <p:nvSpPr>
          <p:cNvPr id="21"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2422759" y="3959352"/>
            <a:ext cx="9743207" cy="5027017"/>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pPr marL="457200" indent="-457200" defTabSz="825500" hangingPunct="0">
              <a:spcBef>
                <a:spcPts val="600"/>
              </a:spcBef>
              <a:spcAft>
                <a:spcPts val="600"/>
              </a:spcAft>
              <a:buFont typeface="Arial" panose="020B0604020202020204" pitchFamily="34" charset="0"/>
              <a:buChar char="•"/>
            </a:pPr>
            <a:r>
              <a:rPr lang="en-US" altLang="zh-CN" sz="3600" dirty="0" smtClean="0">
                <a:latin typeface="微软雅黑 Light" panose="020B0502040204020203" pitchFamily="34" charset="-122"/>
                <a:ea typeface="微软雅黑 Light" panose="020B0502040204020203" pitchFamily="34" charset="-122"/>
              </a:rPr>
              <a:t>Matrix: </a:t>
            </a:r>
            <a:r>
              <a:rPr lang="zh-CN" altLang="en-US" sz="3600" dirty="0" smtClean="0">
                <a:latin typeface="微软雅黑 Light" panose="020B0502040204020203" pitchFamily="34" charset="-122"/>
                <a:ea typeface="微软雅黑 Light" panose="020B0502040204020203" pitchFamily="34" charset="-122"/>
              </a:rPr>
              <a:t>由</a:t>
            </a:r>
            <a:r>
              <a:rPr lang="en-US" altLang="zh-CN" sz="3600" dirty="0" smtClean="0">
                <a:latin typeface="微软雅黑 Light" panose="020B0502040204020203" pitchFamily="34" charset="-122"/>
                <a:ea typeface="微软雅黑 Light" panose="020B0502040204020203" pitchFamily="34" charset="-122"/>
              </a:rPr>
              <a:t>m * n</a:t>
            </a:r>
            <a:r>
              <a:rPr lang="zh-CN" altLang="en-US" sz="3600" dirty="0" smtClean="0">
                <a:latin typeface="微软雅黑 Light" panose="020B0502040204020203" pitchFamily="34" charset="-122"/>
                <a:ea typeface="微软雅黑 Light" panose="020B0502040204020203" pitchFamily="34" charset="-122"/>
              </a:rPr>
              <a:t>个标量组成的长方形数组。</a:t>
            </a:r>
            <a:r>
              <a:rPr lang="zh-CN" altLang="en-US" sz="3600" dirty="0">
                <a:latin typeface="微软雅黑 Light" panose="020B0502040204020203" pitchFamily="34" charset="-122"/>
                <a:ea typeface="微软雅黑 Light" panose="020B0502040204020203" pitchFamily="34" charset="-122"/>
              </a:rPr>
              <a:t>可</a:t>
            </a:r>
            <a:r>
              <a:rPr lang="zh-CN" altLang="en-US" sz="3600" dirty="0" smtClean="0">
                <a:latin typeface="微软雅黑 Light" panose="020B0502040204020203" pitchFamily="34" charset="-122"/>
                <a:ea typeface="微软雅黑 Light" panose="020B0502040204020203" pitchFamily="34" charset="-122"/>
              </a:rPr>
              <a:t>将</a:t>
            </a:r>
            <a:r>
              <a:rPr lang="en-US" altLang="zh-CN" sz="3600" dirty="0" smtClean="0">
                <a:latin typeface="微软雅黑 Light" panose="020B0502040204020203" pitchFamily="34" charset="-122"/>
                <a:ea typeface="微软雅黑 Light" panose="020B0502040204020203" pitchFamily="34" charset="-122"/>
              </a:rPr>
              <a:t>3 * 3</a:t>
            </a:r>
            <a:r>
              <a:rPr lang="zh-CN" altLang="en-US" sz="3600" dirty="0" smtClean="0">
                <a:latin typeface="微软雅黑 Light" panose="020B0502040204020203" pitchFamily="34" charset="-122"/>
                <a:ea typeface="微软雅黑 Light" panose="020B0502040204020203" pitchFamily="34" charset="-122"/>
              </a:rPr>
              <a:t>矩阵的行和列看做三维矢量。</a:t>
            </a:r>
            <a:endParaRPr lang="en-US" altLang="zh-CN" sz="3600" dirty="0" smtClean="0">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r>
              <a:rPr lang="zh-CN" altLang="en-US" sz="3600" dirty="0" smtClean="0">
                <a:latin typeface="微软雅黑 Light" panose="020B0502040204020203" pitchFamily="34" charset="-122"/>
                <a:ea typeface="微软雅黑 Light" panose="020B0502040204020203" pitchFamily="34" charset="-122"/>
              </a:rPr>
              <a:t>标准正交矩阵：</a:t>
            </a:r>
            <a:r>
              <a:rPr lang="en-US" altLang="zh-CN" sz="3600" dirty="0" smtClean="0">
                <a:latin typeface="微软雅黑 Light" panose="020B0502040204020203" pitchFamily="34" charset="-122"/>
                <a:ea typeface="微软雅黑 Light" panose="020B0502040204020203" pitchFamily="34" charset="-122"/>
              </a:rPr>
              <a:t>3 * 3</a:t>
            </a:r>
            <a:r>
              <a:rPr lang="zh-CN" altLang="en-US" sz="3600" dirty="0" smtClean="0">
                <a:latin typeface="微软雅黑 Light" panose="020B0502040204020203" pitchFamily="34" charset="-122"/>
                <a:ea typeface="微软雅黑 Light" panose="020B0502040204020203" pitchFamily="34" charset="-122"/>
              </a:rPr>
              <a:t>矩阵中所有行或列矢量为单位矢量。</a:t>
            </a:r>
            <a:endParaRPr lang="en-US" altLang="zh-CN" sz="3600" dirty="0" smtClean="0">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r>
              <a:rPr lang="zh-CN" altLang="en-US" sz="3600" dirty="0" smtClean="0">
                <a:latin typeface="微软雅黑 Light" panose="020B0502040204020203" pitchFamily="34" charset="-122"/>
                <a:ea typeface="微软雅黑 Light" panose="020B0502040204020203" pitchFamily="34" charset="-122"/>
              </a:rPr>
              <a:t>将表示为线性变换的矩阵利用矩阵乘法施于点或矢量，可以实现三维变换。</a:t>
            </a:r>
            <a:endParaRPr lang="en-US" altLang="zh-CN" sz="3600" dirty="0" smtClean="0">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r>
              <a:rPr lang="zh-CN" altLang="en-US" sz="3600" dirty="0" smtClean="0">
                <a:latin typeface="微软雅黑 Light" panose="020B0502040204020203" pitchFamily="34" charset="-122"/>
                <a:ea typeface="微软雅黑 Light" panose="020B0502040204020203" pitchFamily="34" charset="-122"/>
              </a:rPr>
              <a:t>单位矩阵、逆矩阵、转置矩阵。</a:t>
            </a:r>
            <a:endParaRPr lang="en-US" altLang="zh-CN" sz="3600" dirty="0" smtClean="0">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endParaRPr lang="en-US" altLang="zh-CN" sz="2800" dirty="0" smtClean="0">
              <a:latin typeface="宋体" panose="02010600030101010101" pitchFamily="2" charset="-122"/>
            </a:endParaRPr>
          </a:p>
        </p:txBody>
      </p:sp>
      <p:pic>
        <p:nvPicPr>
          <p:cNvPr id="22" name="图片 21"/>
          <p:cNvPicPr>
            <a:picLocks noChangeAspect="1"/>
          </p:cNvPicPr>
          <p:nvPr/>
        </p:nvPicPr>
        <p:blipFill>
          <a:blip r:embed="rId4"/>
          <a:stretch>
            <a:fillRect/>
          </a:stretch>
        </p:blipFill>
        <p:spPr>
          <a:xfrm>
            <a:off x="16624333" y="1978023"/>
            <a:ext cx="5565230" cy="2096320"/>
          </a:xfrm>
          <a:prstGeom prst="rect">
            <a:avLst/>
          </a:prstGeom>
        </p:spPr>
      </p:pic>
      <p:pic>
        <p:nvPicPr>
          <p:cNvPr id="23" name="图片 22"/>
          <p:cNvPicPr>
            <a:picLocks noChangeAspect="1"/>
          </p:cNvPicPr>
          <p:nvPr/>
        </p:nvPicPr>
        <p:blipFill>
          <a:blip r:embed="rId5"/>
          <a:stretch>
            <a:fillRect/>
          </a:stretch>
        </p:blipFill>
        <p:spPr>
          <a:xfrm>
            <a:off x="16624333" y="4074343"/>
            <a:ext cx="5565230" cy="3350213"/>
          </a:xfrm>
          <a:prstGeom prst="rect">
            <a:avLst/>
          </a:prstGeom>
        </p:spPr>
      </p:pic>
      <p:pic>
        <p:nvPicPr>
          <p:cNvPr id="34" name="图片 33"/>
          <p:cNvPicPr>
            <a:picLocks noChangeAspect="1"/>
          </p:cNvPicPr>
          <p:nvPr/>
        </p:nvPicPr>
        <p:blipFill>
          <a:blip r:embed="rId6"/>
          <a:stretch>
            <a:fillRect/>
          </a:stretch>
        </p:blipFill>
        <p:spPr>
          <a:xfrm>
            <a:off x="16624333" y="7424555"/>
            <a:ext cx="5565230" cy="1249569"/>
          </a:xfrm>
          <a:prstGeom prst="rect">
            <a:avLst/>
          </a:prstGeom>
        </p:spPr>
      </p:pic>
      <p:pic>
        <p:nvPicPr>
          <p:cNvPr id="35" name="图片 34"/>
          <p:cNvPicPr>
            <a:picLocks noChangeAspect="1"/>
          </p:cNvPicPr>
          <p:nvPr/>
        </p:nvPicPr>
        <p:blipFill>
          <a:blip r:embed="rId7"/>
          <a:stretch>
            <a:fillRect/>
          </a:stretch>
        </p:blipFill>
        <p:spPr>
          <a:xfrm>
            <a:off x="16624333" y="8674123"/>
            <a:ext cx="5565230" cy="2710025"/>
          </a:xfrm>
          <a:prstGeom prst="rect">
            <a:avLst/>
          </a:prstGeom>
        </p:spPr>
      </p:pic>
    </p:spTree>
    <p:extLst>
      <p:ext uri="{BB962C8B-B14F-4D97-AF65-F5344CB8AC3E}">
        <p14:creationId xmlns:p14="http://schemas.microsoft.com/office/powerpoint/2010/main" val="1650239984"/>
      </p:ext>
    </p:extLst>
  </p:cSld>
  <p:clrMapOvr>
    <a:masterClrMapping/>
  </p:clrMapOvr>
  <p:transition spd="med"/>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9" name="Rectangle 2"/>
          <p:cNvSpPr/>
          <p:nvPr/>
        </p:nvSpPr>
        <p:spPr>
          <a:xfrm>
            <a:off x="14381607" y="0"/>
            <a:ext cx="10002391"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a:solidFill>
                <a:srgbClr val="FFFFFF"/>
              </a:solidFill>
              <a:ea typeface="Helvetica"/>
              <a:cs typeface="Helvetica"/>
              <a:sym typeface="Helvetica"/>
            </a:endParaRPr>
          </a:p>
        </p:txBody>
      </p:sp>
      <p:sp>
        <p:nvSpPr>
          <p:cNvPr id="3" name="AutoShape 2" descr="窥豹一斑_搜狗百科"/>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solidFill>
                <a:srgbClr val="27292E"/>
              </a:solidFill>
            </a:endParaRPr>
          </a:p>
        </p:txBody>
      </p:sp>
      <p:sp>
        <p:nvSpPr>
          <p:cNvPr id="9" name="AutoShape 4" descr="窥豹一斑_搜狗百科"/>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solidFill>
                <a:srgbClr val="27292E"/>
              </a:solidFill>
            </a:endParaRPr>
          </a:p>
        </p:txBody>
      </p:sp>
      <p:grpSp>
        <p:nvGrpSpPr>
          <p:cNvPr id="4" name="组合 3"/>
          <p:cNvGrpSpPr/>
          <p:nvPr/>
        </p:nvGrpSpPr>
        <p:grpSpPr>
          <a:xfrm>
            <a:off x="1323974" y="0"/>
            <a:ext cx="13057633" cy="13716000"/>
            <a:chOff x="10467974" y="26142"/>
            <a:chExt cx="14145068" cy="13716000"/>
          </a:xfrm>
        </p:grpSpPr>
        <p:sp>
          <p:nvSpPr>
            <p:cNvPr id="5" name="Rectangle"/>
            <p:cNvSpPr/>
            <p:nvPr/>
          </p:nvSpPr>
          <p:spPr>
            <a:xfrm>
              <a:off x="10467975" y="26142"/>
              <a:ext cx="14145067" cy="13716000"/>
            </a:xfrm>
            <a:prstGeom prst="rect">
              <a:avLst/>
            </a:prstGeom>
            <a:solidFill>
              <a:schemeClr val="bg1">
                <a:alpha val="80000"/>
              </a:schemeClr>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dirty="0">
                <a:solidFill>
                  <a:srgbClr val="FFFFFF"/>
                </a:solidFill>
                <a:ea typeface="Helvetica"/>
                <a:cs typeface="Helvetica"/>
                <a:sym typeface="Helvetica"/>
              </a:endParaRPr>
            </a:p>
          </p:txBody>
        </p:sp>
        <p:sp>
          <p:nvSpPr>
            <p:cNvPr id="6" name="Rectangle"/>
            <p:cNvSpPr/>
            <p:nvPr/>
          </p:nvSpPr>
          <p:spPr>
            <a:xfrm>
              <a:off x="10467974" y="3245592"/>
              <a:ext cx="8458201" cy="76200"/>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sz="3200">
                <a:solidFill>
                  <a:srgbClr val="FFFFFF"/>
                </a:solidFill>
                <a:latin typeface="方正姚体" panose="02010601030101010101" pitchFamily="2" charset="-122"/>
                <a:ea typeface="方正姚体" panose="02010601030101010101" pitchFamily="2" charset="-122"/>
                <a:cs typeface="Helvetica"/>
                <a:sym typeface="Helvetica"/>
              </a:endParaRPr>
            </a:p>
          </p:txBody>
        </p:sp>
      </p:grpSp>
      <p:pic>
        <p:nvPicPr>
          <p:cNvPr id="25" name="Picture 5" descr="C:\Users\ZhaoShuai\Desktop\UE5_Logo.jpgUE5_Logo"/>
          <p:cNvPicPr/>
          <p:nvPr/>
        </p:nvPicPr>
        <p:blipFill rotWithShape="1">
          <a:blip r:embed="rId3"/>
          <a:srcRect/>
          <a:stretch>
            <a:fillRect/>
          </a:stretch>
        </p:blipFill>
        <p:spPr>
          <a:xfrm>
            <a:off x="1478915" y="1835664"/>
            <a:ext cx="1310870" cy="1310640"/>
          </a:xfrm>
          <a:prstGeom prst="rect">
            <a:avLst/>
          </a:prstGeom>
        </p:spPr>
      </p:pic>
      <p:sp>
        <p:nvSpPr>
          <p:cNvPr id="15" name="The Picture slide"/>
          <p:cNvSpPr txBox="1"/>
          <p:nvPr/>
        </p:nvSpPr>
        <p:spPr>
          <a:xfrm>
            <a:off x="2944725" y="2000261"/>
            <a:ext cx="8973592" cy="1025922"/>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6000" kern="0" cap="all" dirty="0" smtClean="0">
                <a:solidFill>
                  <a:srgbClr val="000000"/>
                </a:solidFill>
                <a:latin typeface="微软雅黑" panose="020B0503020204020204" pitchFamily="34" charset="-122"/>
                <a:ea typeface="微软雅黑" panose="020B0503020204020204" pitchFamily="34" charset="-122"/>
              </a:rPr>
              <a:t>矩阵变换</a:t>
            </a:r>
            <a:endParaRPr lang="zh-CN" sz="6000" kern="0" cap="all" dirty="0">
              <a:solidFill>
                <a:srgbClr val="000000"/>
              </a:solidFill>
              <a:latin typeface="微软雅黑" panose="020B0503020204020204" pitchFamily="34" charset="-122"/>
              <a:ea typeface="微软雅黑" panose="020B0503020204020204" pitchFamily="34" charset="-122"/>
            </a:endParaRPr>
          </a:p>
        </p:txBody>
      </p:sp>
      <p:sp>
        <p:nvSpPr>
          <p:cNvPr id="16"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2423160" y="3959352"/>
            <a:ext cx="11383168" cy="6135013"/>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pPr marL="457200" indent="-457200" defTabSz="825500" hangingPunct="0">
              <a:spcBef>
                <a:spcPts val="600"/>
              </a:spcBef>
              <a:spcAft>
                <a:spcPts val="600"/>
              </a:spcAft>
              <a:buFont typeface="Arial" panose="020B0604020202020204" pitchFamily="34" charset="0"/>
              <a:buChar char="•"/>
            </a:pPr>
            <a:r>
              <a:rPr lang="zh-CN" altLang="en-US" sz="3600" dirty="0" smtClean="0">
                <a:latin typeface="微软雅黑 Light" panose="020B0502040204020203" pitchFamily="34" charset="-122"/>
                <a:ea typeface="微软雅黑 Light" panose="020B0502040204020203" pitchFamily="34" charset="-122"/>
              </a:rPr>
              <a:t>某些条件下，</a:t>
            </a:r>
            <a:r>
              <a:rPr lang="en-US" altLang="zh-CN" sz="3600" dirty="0" smtClean="0">
                <a:latin typeface="微软雅黑 Light" panose="020B0502040204020203" pitchFamily="34" charset="-122"/>
                <a:ea typeface="微软雅黑 Light" panose="020B0502040204020203" pitchFamily="34" charset="-122"/>
              </a:rPr>
              <a:t>4</a:t>
            </a:r>
            <a:r>
              <a:rPr lang="zh-CN" altLang="en-US" sz="3600" dirty="0" smtClean="0">
                <a:latin typeface="微软雅黑 Light" panose="020B0502040204020203" pitchFamily="34" charset="-122"/>
                <a:ea typeface="微软雅黑 Light" panose="020B0502040204020203" pitchFamily="34" charset="-122"/>
              </a:rPr>
              <a:t>*</a:t>
            </a:r>
            <a:r>
              <a:rPr lang="en-US" altLang="zh-CN" sz="3600" dirty="0" smtClean="0">
                <a:latin typeface="微软雅黑 Light" panose="020B0502040204020203" pitchFamily="34" charset="-122"/>
                <a:ea typeface="微软雅黑 Light" panose="020B0502040204020203" pitchFamily="34" charset="-122"/>
              </a:rPr>
              <a:t>4</a:t>
            </a:r>
            <a:r>
              <a:rPr lang="zh-CN" altLang="en-US" sz="3600" dirty="0" smtClean="0">
                <a:latin typeface="微软雅黑 Light" panose="020B0502040204020203" pitchFamily="34" charset="-122"/>
                <a:ea typeface="微软雅黑 Light" panose="020B0502040204020203" pitchFamily="34" charset="-122"/>
              </a:rPr>
              <a:t>矩阵可以表示任意三维变换，包括平移（</a:t>
            </a:r>
            <a:r>
              <a:rPr lang="en-US" altLang="zh-CN" sz="3600" dirty="0" smtClean="0">
                <a:latin typeface="微软雅黑 Light" panose="020B0502040204020203" pitchFamily="34" charset="-122"/>
                <a:ea typeface="微软雅黑 Light" panose="020B0502040204020203" pitchFamily="34" charset="-122"/>
              </a:rPr>
              <a:t>Translation</a:t>
            </a:r>
            <a:r>
              <a:rPr lang="zh-CN" altLang="en-US" sz="3600" dirty="0" smtClean="0">
                <a:latin typeface="微软雅黑 Light" panose="020B0502040204020203" pitchFamily="34" charset="-122"/>
                <a:ea typeface="微软雅黑 Light" panose="020B0502040204020203" pitchFamily="34" charset="-122"/>
              </a:rPr>
              <a:t>）、旋转（</a:t>
            </a:r>
            <a:r>
              <a:rPr lang="en-US" altLang="zh-CN" sz="3600" dirty="0" smtClean="0">
                <a:latin typeface="微软雅黑 Light" panose="020B0502040204020203" pitchFamily="34" charset="-122"/>
                <a:ea typeface="微软雅黑 Light" panose="020B0502040204020203" pitchFamily="34" charset="-122"/>
              </a:rPr>
              <a:t>Rotation</a:t>
            </a:r>
            <a:r>
              <a:rPr lang="zh-CN" altLang="en-US" sz="3600" dirty="0" smtClean="0">
                <a:latin typeface="微软雅黑 Light" panose="020B0502040204020203" pitchFamily="34" charset="-122"/>
                <a:ea typeface="微软雅黑 Light" panose="020B0502040204020203" pitchFamily="34" charset="-122"/>
              </a:rPr>
              <a:t>）、缩</a:t>
            </a:r>
            <a:r>
              <a:rPr lang="zh-CN" altLang="en-US" sz="3600" dirty="0">
                <a:latin typeface="微软雅黑 Light" panose="020B0502040204020203" pitchFamily="34" charset="-122"/>
                <a:ea typeface="微软雅黑 Light" panose="020B0502040204020203" pitchFamily="34" charset="-122"/>
              </a:rPr>
              <a:t>放</a:t>
            </a:r>
            <a:r>
              <a:rPr lang="zh-CN" altLang="en-US" sz="3600" dirty="0" smtClean="0">
                <a:latin typeface="微软雅黑 Light" panose="020B0502040204020203" pitchFamily="34" charset="-122"/>
                <a:ea typeface="微软雅黑 Light" panose="020B0502040204020203" pitchFamily="34" charset="-122"/>
              </a:rPr>
              <a:t>（</a:t>
            </a:r>
            <a:r>
              <a:rPr lang="en-US" altLang="zh-CN" sz="3600" dirty="0" smtClean="0">
                <a:latin typeface="微软雅黑 Light" panose="020B0502040204020203" pitchFamily="34" charset="-122"/>
                <a:ea typeface="微软雅黑 Light" panose="020B0502040204020203" pitchFamily="34" charset="-122"/>
              </a:rPr>
              <a:t>Scaling</a:t>
            </a:r>
            <a:r>
              <a:rPr lang="zh-CN" altLang="en-US" sz="3600" dirty="0" smtClean="0">
                <a:latin typeface="微软雅黑 Light" panose="020B0502040204020203" pitchFamily="34" charset="-122"/>
                <a:ea typeface="微软雅黑 Light" panose="020B0502040204020203" pitchFamily="34" charset="-122"/>
              </a:rPr>
              <a:t>）。</a:t>
            </a:r>
            <a:endParaRPr lang="en-US" altLang="zh-CN" sz="3600" dirty="0" smtClean="0">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r>
              <a:rPr lang="zh-CN" altLang="en-US" sz="3600" dirty="0" smtClean="0">
                <a:latin typeface="微软雅黑 Light" panose="020B0502040204020203" pitchFamily="34" charset="-122"/>
                <a:ea typeface="微软雅黑 Light" panose="020B0502040204020203" pitchFamily="34" charset="-122"/>
              </a:rPr>
              <a:t>将表示为线性变换的矩阵利用矩阵乘法施于点或矢量，可以实现三维变换。</a:t>
            </a:r>
            <a:endParaRPr lang="en-US" altLang="zh-CN" sz="3600" dirty="0" smtClean="0">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r>
              <a:rPr lang="zh-CN" altLang="en-US" sz="3600" dirty="0">
                <a:latin typeface="微软雅黑 Light" panose="020B0502040204020203" pitchFamily="34" charset="-122"/>
                <a:ea typeface="微软雅黑 Light" panose="020B0502040204020203" pitchFamily="34" charset="-122"/>
              </a:rPr>
              <a:t>仿</a:t>
            </a:r>
            <a:r>
              <a:rPr lang="zh-CN" altLang="en-US" sz="3600" dirty="0" smtClean="0">
                <a:latin typeface="微软雅黑 Light" panose="020B0502040204020203" pitchFamily="34" charset="-122"/>
                <a:ea typeface="微软雅黑 Light" panose="020B0502040204020203" pitchFamily="34" charset="-122"/>
              </a:rPr>
              <a:t>射矩阵：是一种</a:t>
            </a:r>
            <a:r>
              <a:rPr lang="en-US" altLang="zh-CN" sz="3600" dirty="0" smtClean="0">
                <a:latin typeface="微软雅黑 Light" panose="020B0502040204020203" pitchFamily="34" charset="-122"/>
                <a:ea typeface="微软雅黑 Light" panose="020B0502040204020203" pitchFamily="34" charset="-122"/>
              </a:rPr>
              <a:t>4*4</a:t>
            </a:r>
            <a:r>
              <a:rPr lang="zh-CN" altLang="en-US" sz="3600" dirty="0" smtClean="0">
                <a:latin typeface="微软雅黑 Light" panose="020B0502040204020203" pitchFamily="34" charset="-122"/>
                <a:ea typeface="微软雅黑 Light" panose="020B0502040204020203" pitchFamily="34" charset="-122"/>
              </a:rPr>
              <a:t>变换矩阵，它能维持变换前后的平行性和相对距离比，由平移旋转缩放组合的变换都是仿射矩阵。</a:t>
            </a:r>
            <a:endParaRPr lang="en-US" altLang="zh-CN" sz="3600" dirty="0" smtClean="0">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r>
              <a:rPr lang="zh-CN" altLang="en-US" sz="3600" dirty="0">
                <a:latin typeface="微软雅黑 Light" panose="020B0502040204020203" pitchFamily="34" charset="-122"/>
                <a:ea typeface="微软雅黑 Light" panose="020B0502040204020203" pitchFamily="34" charset="-122"/>
              </a:rPr>
              <a:t>仿</a:t>
            </a:r>
            <a:r>
              <a:rPr lang="zh-CN" altLang="en-US" sz="3600" dirty="0" smtClean="0">
                <a:latin typeface="微软雅黑 Light" panose="020B0502040204020203" pitchFamily="34" charset="-122"/>
                <a:ea typeface="微软雅黑 Light" panose="020B0502040204020203" pitchFamily="34" charset="-122"/>
              </a:rPr>
              <a:t>射矩阵都有逆矩阵。</a:t>
            </a:r>
            <a:endParaRPr lang="en-US" altLang="zh-CN" sz="3600" dirty="0" smtClean="0">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endParaRPr lang="en-US" altLang="zh-CN" sz="2800" dirty="0" smtClean="0">
              <a:latin typeface="宋体" panose="02010600030101010101" pitchFamily="2" charset="-122"/>
            </a:endParaRPr>
          </a:p>
        </p:txBody>
      </p:sp>
      <p:pic>
        <p:nvPicPr>
          <p:cNvPr id="17" name="图片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139415" y="3959352"/>
            <a:ext cx="8486775" cy="1009650"/>
          </a:xfrm>
          <a:prstGeom prst="rect">
            <a:avLst/>
          </a:prstGeom>
        </p:spPr>
      </p:pic>
      <p:pic>
        <p:nvPicPr>
          <p:cNvPr id="18" name="图片 1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139415" y="5542412"/>
            <a:ext cx="8486775" cy="1238250"/>
          </a:xfrm>
          <a:prstGeom prst="rect">
            <a:avLst/>
          </a:prstGeom>
        </p:spPr>
      </p:pic>
      <p:pic>
        <p:nvPicPr>
          <p:cNvPr id="24" name="图片 2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139414" y="7217583"/>
            <a:ext cx="8486775" cy="2133600"/>
          </a:xfrm>
          <a:prstGeom prst="rect">
            <a:avLst/>
          </a:prstGeom>
        </p:spPr>
      </p:pic>
    </p:spTree>
    <p:extLst>
      <p:ext uri="{BB962C8B-B14F-4D97-AF65-F5344CB8AC3E}">
        <p14:creationId xmlns:p14="http://schemas.microsoft.com/office/powerpoint/2010/main" val="2812911455"/>
      </p:ext>
    </p:extLst>
  </p:cSld>
  <p:clrMapOvr>
    <a:masterClrMapping/>
  </p:clrMapOvr>
  <p:transition spd="med"/>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 name="The Picture slide"/>
          <p:cNvSpPr txBox="1"/>
          <p:nvPr/>
        </p:nvSpPr>
        <p:spPr>
          <a:xfrm>
            <a:off x="1199658" y="1225793"/>
            <a:ext cx="3180358" cy="1025922"/>
          </a:xfrm>
          <a:prstGeom prst="rect">
            <a:avLst/>
          </a:prstGeom>
          <a:ln w="12700">
            <a:miter lim="400000"/>
          </a:ln>
        </p:spPr>
        <p:txBody>
          <a:bodyPr wrap="none" lIns="50800" tIns="50800" rIns="50800" bIns="50800" anchor="t">
            <a:spAutoFit/>
          </a:bodyPr>
          <a:lstStyle>
            <a:lvl1pPr>
              <a:defRPr b="1">
                <a:latin typeface="Helvetica"/>
                <a:ea typeface="Helvetica"/>
                <a:cs typeface="Helvetica"/>
                <a:sym typeface="Helvetica"/>
              </a:defRPr>
            </a:lvl1pPr>
          </a:lstStyle>
          <a:p>
            <a:r>
              <a:rPr lang="zh-CN" altLang="en-US" sz="6000" cap="all" dirty="0" smtClean="0">
                <a:solidFill>
                  <a:srgbClr val="000000"/>
                </a:solidFill>
                <a:latin typeface="微软雅黑" panose="020B0503020204020204" pitchFamily="34" charset="-122"/>
                <a:ea typeface="微软雅黑" panose="020B0503020204020204" pitchFamily="34" charset="-122"/>
              </a:rPr>
              <a:t>变换示例</a:t>
            </a:r>
            <a:endParaRPr lang="zh-CN" sz="6000" cap="all" dirty="0">
              <a:solidFill>
                <a:srgbClr val="000000"/>
              </a:solidFill>
              <a:latin typeface="微软雅黑" panose="020B0503020204020204" pitchFamily="34" charset="-122"/>
              <a:ea typeface="微软雅黑" panose="020B0503020204020204" pitchFamily="34" charset="-122"/>
            </a:endParaRPr>
          </a:p>
        </p:txBody>
      </p:sp>
      <p:sp>
        <p:nvSpPr>
          <p:cNvPr id="9"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3454825" y="4766538"/>
            <a:ext cx="8509002" cy="533479"/>
          </a:xfrm>
          <a:prstGeom prst="rect">
            <a:avLst/>
          </a:prstGeom>
          <a:ln w="12700">
            <a:miter lim="400000"/>
          </a:ln>
        </p:spPr>
        <p:txBody>
          <a:bodyPr lIns="50800" tIns="50800" rIns="50800" bIns="50800" anchor="t">
            <a:spAutoFit/>
          </a:bodyPr>
          <a:lstStyle>
            <a:lvl1pPr algn="l">
              <a:defRPr sz="2400">
                <a:latin typeface="Helvetica"/>
                <a:ea typeface="Helvetica"/>
                <a:cs typeface="Helvetica"/>
                <a:sym typeface="Helvetica"/>
              </a:defRPr>
            </a:lvl1pPr>
          </a:lstStyle>
          <a:p>
            <a:pPr marL="1428750" lvl="1" indent="-514350">
              <a:spcBef>
                <a:spcPts val="600"/>
              </a:spcBef>
              <a:spcAft>
                <a:spcPts val="1200"/>
              </a:spcAft>
              <a:buFont typeface="Arial" panose="020B0604020202020204" pitchFamily="34" charset="0"/>
              <a:buChar char="•"/>
            </a:pPr>
            <a:endParaRPr lang="en-US" altLang="zh-CN" sz="2800" dirty="0" smtClean="0">
              <a:solidFill>
                <a:srgbClr val="000000"/>
              </a:solidFill>
              <a:latin typeface="宋体" panose="02010600030101010101" pitchFamily="2" charset="-122"/>
              <a:cs typeface="宋体" panose="02010600030101010101" pitchFamily="2" charset="-122"/>
            </a:endParaRPr>
          </a:p>
        </p:txBody>
      </p:sp>
      <p:pic>
        <p:nvPicPr>
          <p:cNvPr id="2" name="图片 1"/>
          <p:cNvPicPr>
            <a:picLocks noChangeAspect="1"/>
          </p:cNvPicPr>
          <p:nvPr/>
        </p:nvPicPr>
        <p:blipFill>
          <a:blip r:embed="rId3"/>
          <a:stretch>
            <a:fillRect/>
          </a:stretch>
        </p:blipFill>
        <p:spPr>
          <a:xfrm>
            <a:off x="1199658" y="4766538"/>
            <a:ext cx="6110769" cy="5234712"/>
          </a:xfrm>
          <a:prstGeom prst="rect">
            <a:avLst/>
          </a:prstGeom>
        </p:spPr>
      </p:pic>
      <p:pic>
        <p:nvPicPr>
          <p:cNvPr id="3" name="图片 2"/>
          <p:cNvPicPr>
            <a:picLocks noChangeAspect="1"/>
          </p:cNvPicPr>
          <p:nvPr/>
        </p:nvPicPr>
        <p:blipFill>
          <a:blip r:embed="rId4"/>
          <a:stretch>
            <a:fillRect/>
          </a:stretch>
        </p:blipFill>
        <p:spPr>
          <a:xfrm>
            <a:off x="8834813" y="4766538"/>
            <a:ext cx="6328685" cy="5234712"/>
          </a:xfrm>
          <a:prstGeom prst="rect">
            <a:avLst/>
          </a:prstGeom>
        </p:spPr>
      </p:pic>
      <p:pic>
        <p:nvPicPr>
          <p:cNvPr id="4" name="图片 3"/>
          <p:cNvPicPr>
            <a:picLocks noChangeAspect="1"/>
          </p:cNvPicPr>
          <p:nvPr/>
        </p:nvPicPr>
        <p:blipFill>
          <a:blip r:embed="rId5"/>
          <a:stretch>
            <a:fillRect/>
          </a:stretch>
        </p:blipFill>
        <p:spPr>
          <a:xfrm>
            <a:off x="16869948" y="5969431"/>
            <a:ext cx="6191250" cy="2828925"/>
          </a:xfrm>
          <a:prstGeom prst="rect">
            <a:avLst/>
          </a:prstGeom>
        </p:spPr>
      </p:pic>
      <p:sp>
        <p:nvSpPr>
          <p:cNvPr id="14" name="The Picture slide"/>
          <p:cNvSpPr txBox="1"/>
          <p:nvPr/>
        </p:nvSpPr>
        <p:spPr>
          <a:xfrm>
            <a:off x="1199659" y="3658325"/>
            <a:ext cx="1128514" cy="718145"/>
          </a:xfrm>
          <a:prstGeom prst="rect">
            <a:avLst/>
          </a:prstGeom>
          <a:ln w="12700">
            <a:miter lim="400000"/>
          </a:ln>
        </p:spPr>
        <p:txBody>
          <a:bodyPr wrap="none" lIns="50800" tIns="50800" rIns="50800" bIns="50800" anchor="t">
            <a:spAutoFit/>
          </a:bodyPr>
          <a:lstStyle>
            <a:lvl1pPr>
              <a:defRPr b="1">
                <a:latin typeface="Helvetica"/>
                <a:ea typeface="Helvetica"/>
                <a:cs typeface="Helvetica"/>
                <a:sym typeface="Helvetica"/>
              </a:defRPr>
            </a:lvl1pPr>
          </a:lstStyle>
          <a:p>
            <a:r>
              <a:rPr lang="zh-CN" altLang="en-US" sz="4000" dirty="0">
                <a:solidFill>
                  <a:srgbClr val="000000">
                    <a:lumMod val="50000"/>
                    <a:lumOff val="50000"/>
                  </a:srgbClr>
                </a:solidFill>
                <a:latin typeface="微软雅黑" panose="020B0503020204020204" pitchFamily="34" charset="-122"/>
                <a:ea typeface="微软雅黑" panose="020B0503020204020204" pitchFamily="34" charset="-122"/>
              </a:rPr>
              <a:t>缩放</a:t>
            </a:r>
            <a:endParaRPr lang="zh-CN" sz="4000" dirty="0">
              <a:solidFill>
                <a:srgbClr val="000000">
                  <a:lumMod val="50000"/>
                  <a:lumOff val="50000"/>
                </a:srgbClr>
              </a:solidFill>
              <a:latin typeface="微软雅黑" panose="020B0503020204020204" pitchFamily="34" charset="-122"/>
              <a:ea typeface="微软雅黑" panose="020B0503020204020204" pitchFamily="34" charset="-122"/>
            </a:endParaRPr>
          </a:p>
        </p:txBody>
      </p:sp>
      <p:sp>
        <p:nvSpPr>
          <p:cNvPr id="15" name="Rectangle"/>
          <p:cNvSpPr/>
          <p:nvPr/>
        </p:nvSpPr>
        <p:spPr>
          <a:xfrm>
            <a:off x="1199658" y="4376470"/>
            <a:ext cx="6110769" cy="157430"/>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sz="3200">
              <a:solidFill>
                <a:srgbClr val="FFFFFF"/>
              </a:solidFill>
              <a:latin typeface="Helvetica"/>
              <a:ea typeface="Helvetica"/>
              <a:cs typeface="Helvetica"/>
              <a:sym typeface="Helvetica"/>
            </a:endParaRPr>
          </a:p>
        </p:txBody>
      </p:sp>
      <p:sp>
        <p:nvSpPr>
          <p:cNvPr id="16" name="The Picture slide"/>
          <p:cNvSpPr txBox="1"/>
          <p:nvPr/>
        </p:nvSpPr>
        <p:spPr>
          <a:xfrm>
            <a:off x="8834814" y="3658325"/>
            <a:ext cx="1128514" cy="718145"/>
          </a:xfrm>
          <a:prstGeom prst="rect">
            <a:avLst/>
          </a:prstGeom>
          <a:ln w="12700">
            <a:miter lim="400000"/>
          </a:ln>
        </p:spPr>
        <p:txBody>
          <a:bodyPr wrap="none" lIns="50800" tIns="50800" rIns="50800" bIns="50800" anchor="t">
            <a:spAutoFit/>
          </a:bodyPr>
          <a:lstStyle>
            <a:lvl1pPr>
              <a:defRPr b="1">
                <a:latin typeface="Helvetica"/>
                <a:ea typeface="Helvetica"/>
                <a:cs typeface="Helvetica"/>
                <a:sym typeface="Helvetica"/>
              </a:defRPr>
            </a:lvl1pPr>
          </a:lstStyle>
          <a:p>
            <a:r>
              <a:rPr lang="zh-CN" altLang="en-US" sz="4000" dirty="0">
                <a:solidFill>
                  <a:srgbClr val="000000">
                    <a:lumMod val="50000"/>
                    <a:lumOff val="50000"/>
                  </a:srgbClr>
                </a:solidFill>
                <a:latin typeface="微软雅黑" panose="020B0503020204020204" pitchFamily="34" charset="-122"/>
                <a:ea typeface="微软雅黑" panose="020B0503020204020204" pitchFamily="34" charset="-122"/>
              </a:rPr>
              <a:t>切变</a:t>
            </a:r>
            <a:endParaRPr lang="zh-CN" sz="4000" dirty="0">
              <a:solidFill>
                <a:srgbClr val="000000">
                  <a:lumMod val="50000"/>
                  <a:lumOff val="50000"/>
                </a:srgbClr>
              </a:solidFill>
              <a:latin typeface="微软雅黑" panose="020B0503020204020204" pitchFamily="34" charset="-122"/>
              <a:ea typeface="微软雅黑" panose="020B0503020204020204" pitchFamily="34" charset="-122"/>
            </a:endParaRPr>
          </a:p>
        </p:txBody>
      </p:sp>
      <p:sp>
        <p:nvSpPr>
          <p:cNvPr id="17" name="Rectangle"/>
          <p:cNvSpPr/>
          <p:nvPr/>
        </p:nvSpPr>
        <p:spPr>
          <a:xfrm>
            <a:off x="8834813" y="4376470"/>
            <a:ext cx="6110769" cy="157430"/>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sz="3200">
              <a:solidFill>
                <a:srgbClr val="FFFFFF"/>
              </a:solidFill>
              <a:latin typeface="Helvetica"/>
              <a:ea typeface="Helvetica"/>
              <a:cs typeface="Helvetica"/>
              <a:sym typeface="Helvetica"/>
            </a:endParaRPr>
          </a:p>
        </p:txBody>
      </p:sp>
      <p:sp>
        <p:nvSpPr>
          <p:cNvPr id="18" name="The Picture slide"/>
          <p:cNvSpPr txBox="1"/>
          <p:nvPr/>
        </p:nvSpPr>
        <p:spPr>
          <a:xfrm>
            <a:off x="16819692" y="3658325"/>
            <a:ext cx="1128514" cy="718145"/>
          </a:xfrm>
          <a:prstGeom prst="rect">
            <a:avLst/>
          </a:prstGeom>
          <a:ln w="12700">
            <a:miter lim="400000"/>
          </a:ln>
        </p:spPr>
        <p:txBody>
          <a:bodyPr wrap="none" lIns="50800" tIns="50800" rIns="50800" bIns="50800" anchor="t">
            <a:spAutoFit/>
          </a:bodyPr>
          <a:lstStyle>
            <a:lvl1pPr>
              <a:defRPr b="1">
                <a:latin typeface="Helvetica"/>
                <a:ea typeface="Helvetica"/>
                <a:cs typeface="Helvetica"/>
                <a:sym typeface="Helvetica"/>
              </a:defRPr>
            </a:lvl1pPr>
          </a:lstStyle>
          <a:p>
            <a:r>
              <a:rPr lang="zh-CN" altLang="en-US" sz="4000" dirty="0">
                <a:solidFill>
                  <a:srgbClr val="000000">
                    <a:lumMod val="50000"/>
                    <a:lumOff val="50000"/>
                  </a:srgbClr>
                </a:solidFill>
                <a:latin typeface="微软雅黑" panose="020B0503020204020204" pitchFamily="34" charset="-122"/>
                <a:ea typeface="微软雅黑" panose="020B0503020204020204" pitchFamily="34" charset="-122"/>
              </a:rPr>
              <a:t>旋转</a:t>
            </a:r>
            <a:endParaRPr lang="zh-CN" sz="4000" dirty="0">
              <a:solidFill>
                <a:srgbClr val="000000">
                  <a:lumMod val="50000"/>
                  <a:lumOff val="50000"/>
                </a:srgbClr>
              </a:solidFill>
              <a:latin typeface="微软雅黑" panose="020B0503020204020204" pitchFamily="34" charset="-122"/>
              <a:ea typeface="微软雅黑" panose="020B0503020204020204" pitchFamily="34" charset="-122"/>
            </a:endParaRPr>
          </a:p>
        </p:txBody>
      </p:sp>
      <p:sp>
        <p:nvSpPr>
          <p:cNvPr id="19" name="Rectangle"/>
          <p:cNvSpPr/>
          <p:nvPr/>
        </p:nvSpPr>
        <p:spPr>
          <a:xfrm>
            <a:off x="16819691" y="4376470"/>
            <a:ext cx="6110769" cy="157430"/>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sz="3200">
              <a:solidFill>
                <a:srgbClr val="FFFFFF"/>
              </a:solidFill>
              <a:latin typeface="Helvetica"/>
              <a:ea typeface="Helvetica"/>
              <a:cs typeface="Helvetica"/>
              <a:sym typeface="Helvetica"/>
            </a:endParaRPr>
          </a:p>
        </p:txBody>
      </p:sp>
      <p:pic>
        <p:nvPicPr>
          <p:cNvPr id="20" name="Picture 5" descr="C:\Users\ZhaoShuai\Desktop\UE5_Logo.pngUE5_Logo"/>
          <p:cNvPicPr>
            <a:picLocks noChangeAspect="1"/>
          </p:cNvPicPr>
          <p:nvPr/>
        </p:nvPicPr>
        <p:blipFill>
          <a:blip r:embed="rId6"/>
          <a:srcRect/>
          <a:stretch>
            <a:fillRect/>
          </a:stretch>
        </p:blipFill>
        <p:spPr>
          <a:xfrm>
            <a:off x="21758275" y="11090275"/>
            <a:ext cx="2625725" cy="2625725"/>
          </a:xfrm>
          <a:prstGeom prst="rect">
            <a:avLst/>
          </a:prstGeom>
          <a:noFill/>
        </p:spPr>
      </p:pic>
    </p:spTree>
    <p:extLst>
      <p:ext uri="{BB962C8B-B14F-4D97-AF65-F5344CB8AC3E}">
        <p14:creationId xmlns:p14="http://schemas.microsoft.com/office/powerpoint/2010/main" val="2141847707"/>
      </p:ext>
    </p:extLst>
  </p:cSld>
  <p:clrMapOvr>
    <a:masterClrMapping/>
  </p:clrMapOvr>
  <p:transition spd="med"/>
  <p:timing>
    <p:tnLst>
      <p:par>
        <p:cTn id="1" dur="indefinite" restart="never" nodeType="tmRoot"/>
      </p:par>
    </p:tnLst>
  </p:timing>
</p:sld>
</file>

<file path=ppt/theme/theme1.xml><?xml version="1.0" encoding="utf-8"?>
<a:theme xmlns:a="http://schemas.openxmlformats.org/drawingml/2006/main" name="White">
  <a:themeElements>
    <a:clrScheme name="Epic">
      <a:dk1>
        <a:srgbClr val="27292E"/>
      </a:dk1>
      <a:lt1>
        <a:srgbClr val="FFFFFF"/>
      </a:lt1>
      <a:dk2>
        <a:srgbClr val="323233"/>
      </a:dk2>
      <a:lt2>
        <a:srgbClr val="EDEFF3"/>
      </a:lt2>
      <a:accent1>
        <a:srgbClr val="F7941E"/>
      </a:accent1>
      <a:accent2>
        <a:srgbClr val="D9821D"/>
      </a:accent2>
      <a:accent3>
        <a:srgbClr val="A44724"/>
      </a:accent3>
      <a:accent4>
        <a:srgbClr val="F7941E"/>
      </a:accent4>
      <a:accent5>
        <a:srgbClr val="007EBF"/>
      </a:accent5>
      <a:accent6>
        <a:srgbClr val="00B0F0"/>
      </a:accent6>
      <a:hlink>
        <a:srgbClr val="F7941E"/>
      </a:hlink>
      <a:folHlink>
        <a:srgbClr val="A44724"/>
      </a:folHlink>
    </a:clrScheme>
    <a:fontScheme name="Epic Helvetica">
      <a:majorFont>
        <a:latin typeface="Helvetica"/>
        <a:ea typeface=""/>
        <a:cs typeface=""/>
      </a:majorFont>
      <a:minorFont>
        <a:latin typeface="Helvetica"/>
        <a:ea typeface=""/>
        <a:cs typeface=""/>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F3F3F"/>
        </a:solidFill>
        <a:ln w="12700" cap="flat">
          <a:noFill/>
          <a:miter lim="400000"/>
        </a:ln>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3200" b="0" i="0" u="none" strike="noStrike" cap="none" spc="0" normalizeH="0" baseline="0">
            <a:ln>
              <a:noFill/>
            </a:ln>
            <a:solidFill>
              <a:srgbClr val="FFFFFF"/>
            </a:solidFill>
            <a:effectLst/>
            <a:uFillTx/>
            <a:latin typeface="Helvetica"/>
            <a:ea typeface="Helvetica"/>
            <a:cs typeface="Helvetica"/>
            <a:sym typeface="Helvetica"/>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White">
  <a:themeElements>
    <a:clrScheme name="Epic">
      <a:dk1>
        <a:srgbClr val="27292E"/>
      </a:dk1>
      <a:lt1>
        <a:srgbClr val="FFFFFF"/>
      </a:lt1>
      <a:dk2>
        <a:srgbClr val="323233"/>
      </a:dk2>
      <a:lt2>
        <a:srgbClr val="EDEFF3"/>
      </a:lt2>
      <a:accent1>
        <a:srgbClr val="F7941E"/>
      </a:accent1>
      <a:accent2>
        <a:srgbClr val="D9821D"/>
      </a:accent2>
      <a:accent3>
        <a:srgbClr val="A44724"/>
      </a:accent3>
      <a:accent4>
        <a:srgbClr val="F7941E"/>
      </a:accent4>
      <a:accent5>
        <a:srgbClr val="007EBF"/>
      </a:accent5>
      <a:accent6>
        <a:srgbClr val="00B0F0"/>
      </a:accent6>
      <a:hlink>
        <a:srgbClr val="F7941E"/>
      </a:hlink>
      <a:folHlink>
        <a:srgbClr val="A44724"/>
      </a:folHlink>
    </a:clrScheme>
    <a:fontScheme name="Epic Helvetica">
      <a:majorFont>
        <a:latin typeface="Helvetica"/>
        <a:ea typeface=""/>
        <a:cs typeface=""/>
      </a:majorFont>
      <a:minorFont>
        <a:latin typeface="Helvetica"/>
        <a:ea typeface=""/>
        <a:cs typeface=""/>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F3F3F"/>
        </a:solidFill>
        <a:ln w="12700" cap="flat">
          <a:noFill/>
          <a:miter lim="400000"/>
        </a:ln>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3200" b="0" i="0" u="none" strike="noStrike" cap="none" spc="0" normalizeH="0" baseline="0">
            <a:ln>
              <a:noFill/>
            </a:ln>
            <a:solidFill>
              <a:srgbClr val="FFFFFF"/>
            </a:solidFill>
            <a:effectLst/>
            <a:uFillTx/>
            <a:latin typeface="Helvetica"/>
            <a:ea typeface="Helvetica"/>
            <a:cs typeface="Helvetica"/>
            <a:sym typeface="Helvetica"/>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White">
  <a:themeElements>
    <a:clrScheme name="Epic">
      <a:dk1>
        <a:srgbClr val="27292E"/>
      </a:dk1>
      <a:lt1>
        <a:srgbClr val="FFFFFF"/>
      </a:lt1>
      <a:dk2>
        <a:srgbClr val="323233"/>
      </a:dk2>
      <a:lt2>
        <a:srgbClr val="EDEFF3"/>
      </a:lt2>
      <a:accent1>
        <a:srgbClr val="F7941E"/>
      </a:accent1>
      <a:accent2>
        <a:srgbClr val="D9821D"/>
      </a:accent2>
      <a:accent3>
        <a:srgbClr val="A44724"/>
      </a:accent3>
      <a:accent4>
        <a:srgbClr val="F7941E"/>
      </a:accent4>
      <a:accent5>
        <a:srgbClr val="007EBF"/>
      </a:accent5>
      <a:accent6>
        <a:srgbClr val="00B0F0"/>
      </a:accent6>
      <a:hlink>
        <a:srgbClr val="F7941E"/>
      </a:hlink>
      <a:folHlink>
        <a:srgbClr val="A44724"/>
      </a:folHlink>
    </a:clrScheme>
    <a:fontScheme name="Epic Helvetica">
      <a:majorFont>
        <a:latin typeface="Helvetica"/>
        <a:ea typeface=""/>
        <a:cs typeface=""/>
      </a:majorFont>
      <a:minorFont>
        <a:latin typeface="Helvetica"/>
        <a:ea typeface=""/>
        <a:cs typeface=""/>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F3F3F"/>
        </a:solidFill>
        <a:ln w="12700" cap="flat">
          <a:noFill/>
          <a:miter lim="400000"/>
        </a:ln>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3200" b="0" i="0" u="none" strike="noStrike" cap="none" spc="0" normalizeH="0" baseline="0">
            <a:ln>
              <a:noFill/>
            </a:ln>
            <a:solidFill>
              <a:srgbClr val="FFFFFF"/>
            </a:solidFill>
            <a:effectLst/>
            <a:uFillTx/>
            <a:latin typeface="Helvetica"/>
            <a:ea typeface="Helvetica"/>
            <a:cs typeface="Helvetica"/>
            <a:sym typeface="Helvetica"/>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3004</TotalTime>
  <Words>3524</Words>
  <Application>Microsoft Office PowerPoint</Application>
  <PresentationFormat>自定义</PresentationFormat>
  <Paragraphs>301</Paragraphs>
  <Slides>42</Slides>
  <Notes>42</Notes>
  <HiddenSlides>0</HiddenSlides>
  <MMClips>0</MMClips>
  <ScaleCrop>false</ScaleCrop>
  <HeadingPairs>
    <vt:vector size="6" baseType="variant">
      <vt:variant>
        <vt:lpstr>已用的字体</vt:lpstr>
      </vt:variant>
      <vt:variant>
        <vt:i4>9</vt:i4>
      </vt:variant>
      <vt:variant>
        <vt:lpstr>主题</vt:lpstr>
      </vt:variant>
      <vt:variant>
        <vt:i4>3</vt:i4>
      </vt:variant>
      <vt:variant>
        <vt:lpstr>幻灯片标题</vt:lpstr>
      </vt:variant>
      <vt:variant>
        <vt:i4>42</vt:i4>
      </vt:variant>
    </vt:vector>
  </HeadingPairs>
  <TitlesOfParts>
    <vt:vector size="54" baseType="lpstr">
      <vt:lpstr>Helvetica Light</vt:lpstr>
      <vt:lpstr>宋体</vt:lpstr>
      <vt:lpstr>微软雅黑</vt:lpstr>
      <vt:lpstr>微软雅黑 Light</vt:lpstr>
      <vt:lpstr>方正姚体</vt:lpstr>
      <vt:lpstr>等线</vt:lpstr>
      <vt:lpstr>Arial</vt:lpstr>
      <vt:lpstr>Calibri</vt:lpstr>
      <vt:lpstr>Helvetica</vt:lpstr>
      <vt:lpstr>White</vt:lpstr>
      <vt:lpstr>1_White</vt:lpstr>
      <vt:lpstr>2_White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Hour 1</dc:title>
  <dc:creator>Aram Cookson</dc:creator>
  <cp:lastModifiedBy>tesrt</cp:lastModifiedBy>
  <cp:revision>611</cp:revision>
  <dcterms:created xsi:type="dcterms:W3CDTF">2017-07-18T17:55:00Z</dcterms:created>
  <dcterms:modified xsi:type="dcterms:W3CDTF">2022-01-05T03:27:38Z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2052-10.1.0.7022</vt:lpwstr>
  </property>
</Properties>
</file>